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720" r:id="rId2"/>
    <p:sldMasterId id="2147483732" r:id="rId3"/>
    <p:sldMasterId id="2147483744" r:id="rId4"/>
    <p:sldMasterId id="2147483756" r:id="rId5"/>
    <p:sldMasterId id="2147483769" r:id="rId6"/>
  </p:sldMasterIdLst>
  <p:notesMasterIdLst>
    <p:notesMasterId r:id="rId150"/>
  </p:notesMasterIdLst>
  <p:handoutMasterIdLst>
    <p:handoutMasterId r:id="rId151"/>
  </p:handoutMasterIdLst>
  <p:sldIdLst>
    <p:sldId id="831" r:id="rId7"/>
    <p:sldId id="625" r:id="rId8"/>
    <p:sldId id="852" r:id="rId9"/>
    <p:sldId id="853" r:id="rId10"/>
    <p:sldId id="613" r:id="rId11"/>
    <p:sldId id="560" r:id="rId12"/>
    <p:sldId id="835" r:id="rId13"/>
    <p:sldId id="854" r:id="rId14"/>
    <p:sldId id="615" r:id="rId15"/>
    <p:sldId id="865" r:id="rId16"/>
    <p:sldId id="866" r:id="rId17"/>
    <p:sldId id="857" r:id="rId18"/>
    <p:sldId id="1325" r:id="rId19"/>
    <p:sldId id="1382" r:id="rId20"/>
    <p:sldId id="1384" r:id="rId21"/>
    <p:sldId id="1383" r:id="rId22"/>
    <p:sldId id="1385" r:id="rId23"/>
    <p:sldId id="1326" r:id="rId24"/>
    <p:sldId id="1389" r:id="rId25"/>
    <p:sldId id="1386" r:id="rId26"/>
    <p:sldId id="1387" r:id="rId27"/>
    <p:sldId id="1328" r:id="rId28"/>
    <p:sldId id="1388" r:id="rId29"/>
    <p:sldId id="1329" r:id="rId30"/>
    <p:sldId id="1390" r:id="rId31"/>
    <p:sldId id="1330" r:id="rId32"/>
    <p:sldId id="1331" r:id="rId33"/>
    <p:sldId id="1336" r:id="rId34"/>
    <p:sldId id="1332" r:id="rId35"/>
    <p:sldId id="1333" r:id="rId36"/>
    <p:sldId id="1391" r:id="rId37"/>
    <p:sldId id="1334" r:id="rId38"/>
    <p:sldId id="1335" r:id="rId39"/>
    <p:sldId id="1337" r:id="rId40"/>
    <p:sldId id="1347" r:id="rId41"/>
    <p:sldId id="1338" r:id="rId42"/>
    <p:sldId id="880" r:id="rId43"/>
    <p:sldId id="855" r:id="rId44"/>
    <p:sldId id="465" r:id="rId45"/>
    <p:sldId id="844" r:id="rId46"/>
    <p:sldId id="466" r:id="rId47"/>
    <p:sldId id="525" r:id="rId48"/>
    <p:sldId id="526" r:id="rId49"/>
    <p:sldId id="529" r:id="rId50"/>
    <p:sldId id="856" r:id="rId51"/>
    <p:sldId id="845" r:id="rId52"/>
    <p:sldId id="861" r:id="rId53"/>
    <p:sldId id="593" r:id="rId54"/>
    <p:sldId id="847" r:id="rId55"/>
    <p:sldId id="862" r:id="rId56"/>
    <p:sldId id="836" r:id="rId57"/>
    <p:sldId id="837" r:id="rId58"/>
    <p:sldId id="616" r:id="rId59"/>
    <p:sldId id="838" r:id="rId60"/>
    <p:sldId id="839" r:id="rId61"/>
    <p:sldId id="618" r:id="rId62"/>
    <p:sldId id="840" r:id="rId63"/>
    <p:sldId id="867" r:id="rId64"/>
    <p:sldId id="868" r:id="rId65"/>
    <p:sldId id="869" r:id="rId66"/>
    <p:sldId id="870" r:id="rId67"/>
    <p:sldId id="871" r:id="rId68"/>
    <p:sldId id="872" r:id="rId69"/>
    <p:sldId id="841" r:id="rId70"/>
    <p:sldId id="842" r:id="rId71"/>
    <p:sldId id="843" r:id="rId72"/>
    <p:sldId id="860" r:id="rId73"/>
    <p:sldId id="347" r:id="rId74"/>
    <p:sldId id="875" r:id="rId75"/>
    <p:sldId id="413" r:id="rId76"/>
    <p:sldId id="415" r:id="rId77"/>
    <p:sldId id="414" r:id="rId78"/>
    <p:sldId id="418" r:id="rId79"/>
    <p:sldId id="416" r:id="rId80"/>
    <p:sldId id="419" r:id="rId81"/>
    <p:sldId id="430" r:id="rId82"/>
    <p:sldId id="874" r:id="rId83"/>
    <p:sldId id="422" r:id="rId84"/>
    <p:sldId id="427" r:id="rId85"/>
    <p:sldId id="428" r:id="rId86"/>
    <p:sldId id="429" r:id="rId87"/>
    <p:sldId id="424" r:id="rId88"/>
    <p:sldId id="432" r:id="rId89"/>
    <p:sldId id="433" r:id="rId90"/>
    <p:sldId id="436" r:id="rId91"/>
    <p:sldId id="435" r:id="rId92"/>
    <p:sldId id="876" r:id="rId93"/>
    <p:sldId id="434" r:id="rId94"/>
    <p:sldId id="437" r:id="rId95"/>
    <p:sldId id="438" r:id="rId96"/>
    <p:sldId id="440" r:id="rId97"/>
    <p:sldId id="439" r:id="rId98"/>
    <p:sldId id="441" r:id="rId99"/>
    <p:sldId id="442" r:id="rId100"/>
    <p:sldId id="443" r:id="rId101"/>
    <p:sldId id="444" r:id="rId102"/>
    <p:sldId id="452" r:id="rId103"/>
    <p:sldId id="447" r:id="rId104"/>
    <p:sldId id="448" r:id="rId105"/>
    <p:sldId id="446" r:id="rId106"/>
    <p:sldId id="449" r:id="rId107"/>
    <p:sldId id="451" r:id="rId108"/>
    <p:sldId id="877" r:id="rId109"/>
    <p:sldId id="420" r:id="rId110"/>
    <p:sldId id="421" r:id="rId111"/>
    <p:sldId id="455" r:id="rId112"/>
    <p:sldId id="417" r:id="rId113"/>
    <p:sldId id="450" r:id="rId114"/>
    <p:sldId id="458" r:id="rId115"/>
    <p:sldId id="873" r:id="rId116"/>
    <p:sldId id="629" r:id="rId117"/>
    <p:sldId id="848" r:id="rId118"/>
    <p:sldId id="592" r:id="rId119"/>
    <p:sldId id="612" r:id="rId120"/>
    <p:sldId id="594" r:id="rId121"/>
    <p:sldId id="849" r:id="rId122"/>
    <p:sldId id="597" r:id="rId123"/>
    <p:sldId id="850" r:id="rId124"/>
    <p:sldId id="606" r:id="rId125"/>
    <p:sldId id="620" r:id="rId126"/>
    <p:sldId id="622" r:id="rId127"/>
    <p:sldId id="623" r:id="rId128"/>
    <p:sldId id="604" r:id="rId129"/>
    <p:sldId id="605" r:id="rId130"/>
    <p:sldId id="864" r:id="rId131"/>
    <p:sldId id="834" r:id="rId132"/>
    <p:sldId id="462" r:id="rId133"/>
    <p:sldId id="555" r:id="rId134"/>
    <p:sldId id="556" r:id="rId135"/>
    <p:sldId id="557" r:id="rId136"/>
    <p:sldId id="558" r:id="rId137"/>
    <p:sldId id="559" r:id="rId138"/>
    <p:sldId id="431" r:id="rId139"/>
    <p:sldId id="859" r:id="rId140"/>
    <p:sldId id="463" r:id="rId141"/>
    <p:sldId id="832" r:id="rId142"/>
    <p:sldId id="468" r:id="rId143"/>
    <p:sldId id="445" r:id="rId144"/>
    <p:sldId id="470" r:id="rId145"/>
    <p:sldId id="846" r:id="rId146"/>
    <p:sldId id="878" r:id="rId147"/>
    <p:sldId id="879" r:id="rId148"/>
    <p:sldId id="617" r:id="rId1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2"/>
    <p:restoredTop sz="86197"/>
  </p:normalViewPr>
  <p:slideViewPr>
    <p:cSldViewPr snapToGrid="0">
      <p:cViewPr varScale="1">
        <p:scale>
          <a:sx n="105" d="100"/>
          <a:sy n="105" d="100"/>
        </p:scale>
        <p:origin x="9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handoutMaster" Target="handoutMasters/handoutMaster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viewProps" Target="viewProps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theme" Target="theme/theme1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1ADBB67-2BD3-B641-A094-A1011A6CB7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99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fld id="{50F0B7CA-FB7A-CF4E-86AD-7AE8785853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86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4F3976-7EAF-B64D-93D9-AB9F035CF2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CDC38E-A41D-C844-91CB-0EC4B475DB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1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0A780C-4E0D-5A45-8346-84F9373DA8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E70873-0252-9A42-90D3-16750B51DD9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1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4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6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19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5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0B7CA-FB7A-CF4E-86AD-7AE8785853F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3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3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00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87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31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33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16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42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39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8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Dataset: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docs.mongodb.com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/manual/tutorial/aggregation-zip-code-data-set/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1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8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8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59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08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19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84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7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58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12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8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04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52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3248A-FA83-BA43-9ACA-F58D36C27F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24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D25AF9-E343-324A-BC76-5786F53FA4D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38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E1C0C2-E0BA-AF4E-92C2-CC32A940A7D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639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3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460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FD073A-5E1C-124E-A86F-7CB503BE69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6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ED135A-F8AE-8B4F-B053-AD60F497105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58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454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569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066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230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565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592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783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1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348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864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36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94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923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710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7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67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20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83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7AEFC283-B329-4741-978A-9A156A72F6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8F8C1-2A1B-FA4C-BB82-3E63ADD54D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0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95CA2-6484-6049-8A61-E1099D36F8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9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3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90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65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6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0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EAE89-36B5-BC45-B277-BCD622CA52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00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65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47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">
                  <p:embed/>
                </p:oleObj>
              </mc:Choice>
              <mc:Fallback>
                <p:oleObj name="Clip" r:id="rId2" imgW="0" imgH="0" progId="">
                  <p:embed/>
                  <p:pic>
                    <p:nvPicPr>
                      <p:cNvPr id="4" name="Rectangle 2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6525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613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025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241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1430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258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935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63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AAE76-B3CE-1745-A760-2459537570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1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7144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4429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434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587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05100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1718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391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8969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622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622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50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4F434-31AB-574A-95EC-2D51004C1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98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629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979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0872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050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43512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9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2770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8877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264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0311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83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B6D73-87C6-2644-8B6B-6AF8FA2EA9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9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66533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4541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42558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3727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8748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262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7934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B822D28-DF46-8C43-A798-ACECE7068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329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2DC51-CD5A-9546-8B91-3FEC0E5A14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27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A794A-0ABD-5C4C-8BF5-EDAE407255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0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30827B-61E5-D449-B1B5-72D1656384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2DE00-4BC9-BD45-9616-42756C1DE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03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EF7F3-01E0-0E4E-86F5-322D22957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11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F5F44-5F28-9D47-AC0A-B46BEB248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4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F708-8962-9A4D-9B64-7B6855C65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88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7D452-EA86-094A-9A25-E83F96CB0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92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B7ADB1-3BB4-D843-871A-87817D7AA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1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6C31C-51BE-5D4B-803C-44CEC2744F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008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46BCB-3EA0-1D40-AE57-91FC6DA44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026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59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02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1F8D0-1DC5-9847-B90C-019BF6071B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0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3B006-FD8E-E440-8104-1E281E4F4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93262-3228-4343-8D9B-95F6BDE3CA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F03EB677-0FCC-8847-90BC-2AD0466162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0"/>
        <a:buChar char="ê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0"/>
        <a:buChar char="Ø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8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17.</a:t>
            </a:r>
            <a:fld id="{5E774FB5-4602-994B-8BB7-C151DEA85BAE}" type="slidenum">
              <a:rPr lang="en-US" sz="1000" b="1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16077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8" name="Text Box 10"/>
          <p:cNvSpPr txBox="1">
            <a:spLocks noChangeArrowheads="1"/>
          </p:cNvSpPr>
          <p:nvPr userDrawn="1"/>
        </p:nvSpPr>
        <p:spPr bwMode="auto">
          <a:xfrm>
            <a:off x="0" y="6613525"/>
            <a:ext cx="2609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  <a:r>
              <a:rPr lang="en-US" sz="1000" b="1">
                <a:solidFill>
                  <a:srgbClr val="CC33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44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18.</a:t>
            </a:r>
            <a:fld id="{A1AF530F-D810-6A40-8AF4-69720E23A464}" type="slidenum">
              <a:rPr lang="en-US" sz="1000" b="1" smtClean="0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4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</a:p>
        </p:txBody>
      </p:sp>
      <p:sp>
        <p:nvSpPr>
          <p:cNvPr id="148488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3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19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845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CC3300"/>
                </a:solidFill>
              </a:rPr>
              <a:t>19.</a:t>
            </a:r>
            <a:fld id="{FA5C156C-F8DD-2246-9FB8-8D1ACBDEE3E6}" type="slidenum">
              <a:rPr 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CC3300"/>
              </a:solidFill>
            </a:endParaRPr>
          </a:p>
        </p:txBody>
      </p:sp>
      <p:sp>
        <p:nvSpPr>
          <p:cNvPr id="4884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845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48845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81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2DA707-D6A7-B742-BFB0-23B715802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5920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Too much variety in the systems out there today</a:t>
            </a:r>
          </a:p>
          <a:p>
            <a:pPr lvl="1"/>
            <a:r>
              <a:rPr lang="en-IN" sz="1800" dirty="0"/>
              <a:t>different types of data models supported</a:t>
            </a:r>
          </a:p>
          <a:p>
            <a:pPr lvl="2"/>
            <a:r>
              <a:rPr lang="en-IN" sz="1400" dirty="0"/>
              <a:t>Files/Objects (HDFS, AWS S3), Document (MongoDB), Graph (Neo4j), Wide-table (Cassandra, DynamoDB), Multi-Model (Azure </a:t>
            </a:r>
            <a:r>
              <a:rPr lang="en-IN" sz="1400" dirty="0" err="1"/>
              <a:t>CosmosDB</a:t>
            </a:r>
            <a:r>
              <a:rPr lang="en-IN" sz="1400" dirty="0"/>
              <a:t>)</a:t>
            </a:r>
          </a:p>
          <a:p>
            <a:pPr lvl="1"/>
            <a:r>
              <a:rPr lang="en-IN" sz="1800" dirty="0"/>
              <a:t>different types of query languages or frameworks or workloads</a:t>
            </a:r>
          </a:p>
          <a:p>
            <a:pPr lvl="2"/>
            <a:r>
              <a:rPr lang="en-IN" sz="1400" dirty="0"/>
              <a:t>SQL (Snowflake, Redshift, …), </a:t>
            </a:r>
            <a:r>
              <a:rPr lang="en-IN" sz="1400" dirty="0" err="1"/>
              <a:t>MongoQL</a:t>
            </a:r>
            <a:r>
              <a:rPr lang="en-IN" sz="1400" dirty="0"/>
              <a:t>, Cassandra QL, </a:t>
            </a:r>
            <a:r>
              <a:rPr lang="en-IN" sz="1400" dirty="0" err="1"/>
              <a:t>DataFrames</a:t>
            </a:r>
            <a:r>
              <a:rPr lang="en-IN" sz="1400" dirty="0"/>
              <a:t> (Spark), MapReduce (Hadoop), TensorFlow for ML, …</a:t>
            </a:r>
          </a:p>
          <a:p>
            <a:pPr lvl="1"/>
            <a:r>
              <a:rPr lang="en-IN" sz="1800" dirty="0"/>
              <a:t>different environmental assumptions</a:t>
            </a:r>
          </a:p>
          <a:p>
            <a:pPr lvl="2"/>
            <a:r>
              <a:rPr lang="en-IN" sz="1400" dirty="0"/>
              <a:t>Distributed vs parallel, disks or in-memory only, single-machine or not, streaming or static, etc. </a:t>
            </a:r>
          </a:p>
          <a:p>
            <a:pPr lvl="1"/>
            <a:r>
              <a:rPr lang="en-IN" sz="1800" dirty="0"/>
              <a:t>different performance focus and/or guarantees</a:t>
            </a:r>
          </a:p>
          <a:p>
            <a:pPr lvl="2"/>
            <a:r>
              <a:rPr lang="en-IN" sz="1400" dirty="0"/>
              <a:t>e.g., consistency guarantees in a distributed setting differ quite a bit</a:t>
            </a:r>
          </a:p>
          <a:p>
            <a:pPr lvl="3"/>
            <a:endParaRPr lang="en-IN" sz="1000" dirty="0"/>
          </a:p>
          <a:p>
            <a:r>
              <a:rPr lang="en-IN" dirty="0"/>
              <a:t>Many of these systems work with each</a:t>
            </a:r>
          </a:p>
          <a:p>
            <a:pPr lvl="1"/>
            <a:r>
              <a:rPr lang="en-IN" sz="1800" dirty="0"/>
              <a:t>e.g., Spark can read data from most of the storage systems</a:t>
            </a:r>
          </a:p>
          <a:p>
            <a:pPr lvl="1"/>
            <a:r>
              <a:rPr lang="en-IN" sz="1800" dirty="0"/>
              <a:t>Interoperability increasing a requirement</a:t>
            </a:r>
          </a:p>
        </p:txBody>
      </p:sp>
    </p:spTree>
    <p:extLst>
      <p:ext uri="{BB962C8B-B14F-4D97-AF65-F5344CB8AC3E}">
        <p14:creationId xmlns:p14="http://schemas.microsoft.com/office/powerpoint/2010/main" val="47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6ACA-94DC-F447-BD21-FC6AEE8C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21"/>
            <a:ext cx="8229600" cy="857250"/>
          </a:xfrm>
        </p:spPr>
        <p:txBody>
          <a:bodyPr/>
          <a:lstStyle/>
          <a:p>
            <a:r>
              <a:rPr lang="en-US" dirty="0"/>
              <a:t>Looking Up Other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B76C-AB5D-EF45-8562-3755229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67" y="2133600"/>
            <a:ext cx="4267200" cy="37338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1600" dirty="0"/>
              <a:t>{ $lookup: { </a:t>
            </a:r>
          </a:p>
          <a:p>
            <a:pPr marL="800100" lvl="2" indent="0">
              <a:buNone/>
            </a:pPr>
            <a:r>
              <a:rPr lang="en-US" dirty="0"/>
              <a:t>from: &lt;collection to join&gt;, </a:t>
            </a:r>
          </a:p>
          <a:p>
            <a:pPr marL="800100" lvl="2" indent="0">
              <a:buNone/>
            </a:pPr>
            <a:r>
              <a:rPr lang="en-US" dirty="0" err="1"/>
              <a:t>localField</a:t>
            </a:r>
            <a:r>
              <a:rPr lang="en-US" dirty="0"/>
              <a:t>: &lt;referencing field&gt;, </a:t>
            </a:r>
          </a:p>
          <a:p>
            <a:pPr marL="800100" lvl="2" indent="0">
              <a:buNone/>
            </a:pPr>
            <a:r>
              <a:rPr lang="en-US" dirty="0" err="1"/>
              <a:t>foreignField</a:t>
            </a:r>
            <a:r>
              <a:rPr lang="en-US" dirty="0"/>
              <a:t>: &lt;referenced field&gt;, </a:t>
            </a:r>
          </a:p>
          <a:p>
            <a:pPr marL="800100" lvl="2" indent="0">
              <a:buNone/>
            </a:pPr>
            <a:r>
              <a:rPr lang="en-US" dirty="0"/>
              <a:t>as: &lt;output array field&gt; </a:t>
            </a:r>
          </a:p>
          <a:p>
            <a:pPr marL="400050" lvl="1" indent="0">
              <a:buNone/>
            </a:pPr>
            <a:r>
              <a:rPr lang="en-US" dirty="0"/>
              <a:t>} }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Conceptually, for each document</a:t>
            </a:r>
          </a:p>
          <a:p>
            <a:r>
              <a:rPr lang="en-US" dirty="0"/>
              <a:t>find documents in other </a:t>
            </a:r>
            <a:r>
              <a:rPr lang="en-US" dirty="0" err="1"/>
              <a:t>coll</a:t>
            </a:r>
            <a:r>
              <a:rPr lang="en-US" dirty="0"/>
              <a:t> that join (equijoin)</a:t>
            </a:r>
          </a:p>
          <a:p>
            <a:pPr lvl="1"/>
            <a:r>
              <a:rPr lang="en-US" dirty="0"/>
              <a:t>local field must match foreign field</a:t>
            </a:r>
          </a:p>
          <a:p>
            <a:r>
              <a:rPr lang="en-US" dirty="0"/>
              <a:t>place each of them in an array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Thus, a left outer </a:t>
            </a:r>
            <a:r>
              <a:rPr lang="en-US" dirty="0" err="1"/>
              <a:t>equi</a:t>
            </a:r>
            <a:r>
              <a:rPr lang="en-US" dirty="0"/>
              <a:t>-join, with the join results stored in an array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Straightforward, but </a:t>
            </a:r>
            <a:r>
              <a:rPr lang="en-US" dirty="0" err="1"/>
              <a:t>kinda</a:t>
            </a:r>
            <a:r>
              <a:rPr lang="en-US" dirty="0"/>
              <a:t> gross. Let’s see…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Say, for each item, I want to find other items located in the same location = self-join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651A07-E6D0-A44F-BB68-6D8CA46C13AB}"/>
              </a:ext>
            </a:extLst>
          </p:cNvPr>
          <p:cNvSpPr txBox="1">
            <a:spLocks/>
          </p:cNvSpPr>
          <p:nvPr/>
        </p:nvSpPr>
        <p:spPr>
          <a:xfrm>
            <a:off x="4258733" y="2133600"/>
            <a:ext cx="4724400" cy="3867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db.inventory.aggregate</a:t>
            </a:r>
            <a:r>
              <a:rPr lang="en-US" sz="1200" dirty="0"/>
              <a:t>( [ </a:t>
            </a:r>
          </a:p>
          <a:p>
            <a:pPr marL="400050" lvl="1" indent="0">
              <a:buNone/>
            </a:pPr>
            <a:r>
              <a:rPr lang="en-US" sz="1200" dirty="0"/>
              <a:t>{ $lookup : {from : "inventory", </a:t>
            </a:r>
            <a:r>
              <a:rPr lang="en-US" sz="1200" dirty="0" err="1"/>
              <a:t>localField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</a:t>
            </a:r>
            <a:r>
              <a:rPr lang="en-US" sz="1200" dirty="0" err="1"/>
              <a:t>foreignField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as:"</a:t>
            </a:r>
            <a:r>
              <a:rPr lang="en-US" sz="1200" dirty="0" err="1"/>
              <a:t>otheritems</a:t>
            </a:r>
            <a:r>
              <a:rPr lang="en-US" sz="1200" dirty="0"/>
              <a:t>"}},  </a:t>
            </a:r>
          </a:p>
          <a:p>
            <a:pPr marL="400050" lvl="1" indent="0">
              <a:buNone/>
            </a:pPr>
            <a:r>
              <a:rPr lang="en-US" sz="1200" dirty="0"/>
              <a:t>{ $project : {_id : 0, tags : 0, dim : 0}} </a:t>
            </a:r>
          </a:p>
          <a:p>
            <a:pPr marL="0" indent="0">
              <a:buNone/>
            </a:pPr>
            <a:r>
              <a:rPr lang="en-US" sz="1200" dirty="0"/>
              <a:t>] 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{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</a:t>
            </a:r>
            <a:r>
              <a:rPr lang="en-US" sz="1200" dirty="0" err="1"/>
              <a:t>otheritems</a:t>
            </a:r>
            <a:r>
              <a:rPr lang="en-US" sz="1200" dirty="0"/>
              <a:t>" : [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("5fb6f9605f0594e0227d3c24"),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"tags" : [ "blank", "red"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("5fb6f9605f0594e0227d3c25"), "item" : "notebook", "</a:t>
            </a:r>
            <a:r>
              <a:rPr lang="en-US" sz="1200" dirty="0" err="1"/>
              <a:t>instock</a:t>
            </a:r>
            <a:r>
              <a:rPr lang="en-US" sz="1200" dirty="0"/>
              <a:t>" : [ { "loc" : "C", "qty" : 5 } ], "tags" : [ "red", "blank"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("5fb6f9605f0594e0227d3c26"), "item" : "paper",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60 }, { "loc" : "B", "qty" : 15 } ], "tags" : [ "red", "blank", "plain" ], "dim" : [ 14, 21 ] }, </a:t>
            </a:r>
          </a:p>
          <a:p>
            <a:pPr marL="400050" lvl="1" indent="0">
              <a:buNone/>
            </a:pPr>
            <a:r>
              <a:rPr lang="en-US" sz="1200" dirty="0"/>
              <a:t>…</a:t>
            </a:r>
          </a:p>
          <a:p>
            <a:pPr marL="400050" lvl="1" indent="0">
              <a:buNone/>
            </a:pPr>
            <a:r>
              <a:rPr lang="en-US" sz="1200" dirty="0"/>
              <a:t>] }</a:t>
            </a:r>
          </a:p>
          <a:p>
            <a:pPr marL="0" indent="0">
              <a:buNone/>
            </a:pPr>
            <a:r>
              <a:rPr lang="en-US" sz="1200" dirty="0"/>
              <a:t>And many other records!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422A8-E00B-B947-AB6C-5F315F9C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67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DEF7D-FFCA-1D46-A447-ACA8799B87F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291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5A11-15E8-FD46-AF80-05823C1C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Lookup… after some more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C2ED-39D2-7145-B786-4046480C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720586"/>
            <a:ext cx="7882467" cy="388619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db.inventory.aggregate</a:t>
            </a:r>
            <a:r>
              <a:rPr lang="en-US" dirty="0"/>
              <a:t>( [ </a:t>
            </a:r>
          </a:p>
          <a:p>
            <a:pPr marL="0" indent="0">
              <a:buNone/>
            </a:pPr>
            <a:r>
              <a:rPr lang="en-US" dirty="0"/>
              <a:t>{ $lookup : {</a:t>
            </a:r>
            <a:r>
              <a:rPr lang="en-US" dirty="0" err="1"/>
              <a:t>from:"inventory</a:t>
            </a:r>
            <a:r>
              <a:rPr lang="en-US" dirty="0"/>
              <a:t>", </a:t>
            </a:r>
            <a:r>
              <a:rPr lang="en-US" dirty="0" err="1"/>
              <a:t>localField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</a:t>
            </a:r>
            <a:r>
              <a:rPr lang="en-US" dirty="0" err="1"/>
              <a:t>foreignField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as:"</a:t>
            </a:r>
            <a:r>
              <a:rPr lang="en-US" dirty="0" err="1"/>
              <a:t>otheritems</a:t>
            </a:r>
            <a:r>
              <a:rPr lang="en-US" dirty="0"/>
              <a:t>"}},  </a:t>
            </a:r>
          </a:p>
          <a:p>
            <a:pPr marL="0" indent="0">
              <a:buNone/>
            </a:pPr>
            <a:r>
              <a:rPr lang="en-US" dirty="0"/>
              <a:t>{$project : {_id : 0, tags :0, dim :0, </a:t>
            </a:r>
            <a:r>
              <a:rPr lang="en-US" b="1" dirty="0"/>
              <a:t>"otheritems._id":0, "otheritems.tags":0, "otheritems.dim":0, "otheritems.instock.qty":0</a:t>
            </a:r>
            <a:r>
              <a:rPr lang="en-US" dirty="0"/>
              <a:t>}}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"A", "qty" : 5 }, { "loc" : "C", "qty" : 15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"paper",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"planner",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"C", "qty" : 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D7B50-2CCC-A34E-B626-E53E19C4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9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EF59D-9A7B-8541-9F06-965CF315942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29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0A46-BDF0-A546-A8E7-31C915F0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206639"/>
            <a:ext cx="8458200" cy="73183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Rules of Thumb when Writing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BD85-E748-C442-B4D6-F19718515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C64CDB-57EB-4E48-B3E2-0C8A4BA8B2EC}"/>
              </a:ext>
            </a:extLst>
          </p:cNvPr>
          <p:cNvSpPr txBox="1">
            <a:spLocks/>
          </p:cNvSpPr>
          <p:nvPr/>
        </p:nvSpPr>
        <p:spPr>
          <a:xfrm>
            <a:off x="457200" y="205528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i="1" dirty="0"/>
          </a:p>
          <a:p>
            <a:r>
              <a:rPr lang="en-US" dirty="0"/>
              <a:t>$project is helpful if you want to construct or deconstruct </a:t>
            </a:r>
            <a:r>
              <a:rPr lang="en-US" dirty="0" err="1"/>
              <a:t>nestings</a:t>
            </a:r>
            <a:r>
              <a:rPr lang="en-US" dirty="0"/>
              <a:t> (in addition to removing fields or creating new ones)</a:t>
            </a:r>
          </a:p>
          <a:p>
            <a:r>
              <a:rPr lang="en-US" dirty="0"/>
              <a:t>$group is helpful to construct arrays (using $push or $</a:t>
            </a:r>
            <a:r>
              <a:rPr lang="en-US" dirty="0" err="1"/>
              <a:t>addToSet</a:t>
            </a:r>
            <a:r>
              <a:rPr lang="en-US" dirty="0"/>
              <a:t>)</a:t>
            </a:r>
          </a:p>
          <a:p>
            <a:r>
              <a:rPr lang="en-US" dirty="0"/>
              <a:t>$unwind is helpful for unwinding arrays</a:t>
            </a:r>
          </a:p>
          <a:p>
            <a:r>
              <a:rPr lang="en-US" dirty="0"/>
              <a:t>$lookup is your only hope for joins. Be prepared for a mess. Lots of $project needed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A bit of a misnomer;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8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InsertMany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[Insert/Delete/Update] [One/Many]</a:t>
            </a:r>
          </a:p>
          <a:p>
            <a:pPr lvl="1"/>
            <a:r>
              <a:rPr lang="en-US" dirty="0"/>
              <a:t>Many is more general, so we’ll discuss that instead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 err="1"/>
              <a:t>db.inventory.insertMany</a:t>
            </a:r>
            <a:r>
              <a:rPr lang="en-US" sz="1600" dirty="0"/>
              <a:t>( [    </a:t>
            </a:r>
          </a:p>
          <a:p>
            <a:pPr marL="0" indent="0">
              <a:buNone/>
            </a:pPr>
            <a:r>
              <a:rPr lang="en-US" sz="1600" dirty="0"/>
              <a:t>{ item: "journal", </a:t>
            </a:r>
            <a:r>
              <a:rPr lang="en-US" sz="1600" dirty="0" err="1"/>
              <a:t>instock</a:t>
            </a:r>
            <a:r>
              <a:rPr lang="en-US" sz="1600" dirty="0"/>
              <a:t>: [ { loc: "A", qty: 5 }, { loc: "C", qty: 15 } ], tags: ["blank", "red"], dim: [ 14, 21 ] },    </a:t>
            </a:r>
          </a:p>
          <a:p>
            <a:pPr marL="0" indent="0">
              <a:buNone/>
            </a:pPr>
            <a:r>
              <a:rPr lang="en-US" sz="1600" dirty="0"/>
              <a:t>{ item: "notebook", </a:t>
            </a:r>
            <a:r>
              <a:rPr lang="en-US" sz="1600" dirty="0" err="1"/>
              <a:t>instock</a:t>
            </a:r>
            <a:r>
              <a:rPr lang="en-US" sz="1600" dirty="0"/>
              <a:t>: [ { loc: "C", qty: 5 } ], tags: ["red", "blank"] , dim: [ 14, 21 ]},    </a:t>
            </a:r>
          </a:p>
          <a:p>
            <a:pPr marL="0" indent="0">
              <a:buNone/>
            </a:pPr>
            <a:r>
              <a:rPr lang="en-US" sz="1600" dirty="0"/>
              <a:t>{ item: "paper", </a:t>
            </a:r>
            <a:r>
              <a:rPr lang="en-US" sz="1600" dirty="0" err="1"/>
              <a:t>instock</a:t>
            </a:r>
            <a:r>
              <a:rPr lang="en-US" sz="1600" dirty="0"/>
              <a:t>: [ { loc: "A", qty: 60 }, { loc: "B", qty: 15 } ], tags: ["red", "blank", "plain"] , dim: [ 14, 21 ]},    </a:t>
            </a:r>
          </a:p>
          <a:p>
            <a:pPr marL="0" indent="0">
              <a:buNone/>
            </a:pPr>
            <a:r>
              <a:rPr lang="en-US" sz="1600" dirty="0"/>
              <a:t>{ item: "planner", </a:t>
            </a:r>
            <a:r>
              <a:rPr lang="en-US" sz="1600" dirty="0" err="1"/>
              <a:t>instock</a:t>
            </a:r>
            <a:r>
              <a:rPr lang="en-US" sz="1600" dirty="0"/>
              <a:t>: [ { loc: "A", qty: 40 }, { loc: "B", qty: 5 } ], tags: ["blank", "red"], dim: [ 22.85, 30 ] },    </a:t>
            </a:r>
          </a:p>
          <a:p>
            <a:pPr marL="0" indent="0">
              <a:buNone/>
            </a:pPr>
            <a:r>
              <a:rPr lang="en-US" sz="1600" dirty="0"/>
              <a:t>{ item: "postcard", </a:t>
            </a:r>
            <a:r>
              <a:rPr lang="en-US" sz="1600" dirty="0" err="1"/>
              <a:t>instock</a:t>
            </a:r>
            <a:r>
              <a:rPr lang="en-US" sz="1600" dirty="0"/>
              <a:t>: [ {loc: "B", qty: 15 }, { loc: "C", qty: 35 } ], tags: ["blue"] , dim: [ 10, 15.25 ] } </a:t>
            </a:r>
          </a:p>
          <a:p>
            <a:pPr marL="0" indent="0">
              <a:buNone/>
            </a:pPr>
            <a:r>
              <a:rPr lang="en-US" sz="1600" dirty="0"/>
              <a:t>] 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Several actions will be taken as part of this insert:</a:t>
            </a:r>
          </a:p>
          <a:p>
            <a:r>
              <a:rPr lang="en-US" dirty="0"/>
              <a:t>Will create inventory collection if absent [No schema specification/DDL needed!]</a:t>
            </a:r>
          </a:p>
          <a:p>
            <a:r>
              <a:rPr lang="en-US" dirty="0"/>
              <a:t>Will add the _id </a:t>
            </a:r>
            <a:r>
              <a:rPr lang="en-US" dirty="0" err="1"/>
              <a:t>attrib</a:t>
            </a:r>
            <a:r>
              <a:rPr lang="en-US" dirty="0"/>
              <a:t> to each document added (since it isn’t there)</a:t>
            </a:r>
          </a:p>
          <a:p>
            <a:r>
              <a:rPr lang="en-US" dirty="0"/>
              <a:t>_id will be the first field for each document by default</a:t>
            </a:r>
          </a:p>
          <a:p>
            <a:pPr marL="5715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57200" lvl="1" indent="0">
              <a:buNone/>
            </a:pPr>
            <a:r>
              <a:rPr lang="en-US" dirty="0" err="1"/>
              <a:t>db.inventory.updateMany</a:t>
            </a:r>
            <a:r>
              <a:rPr lang="en-US" dirty="0"/>
              <a:t> ( </a:t>
            </a:r>
          </a:p>
          <a:p>
            <a:pPr marL="457200" lvl="1" indent="0">
              <a:buNone/>
            </a:pPr>
            <a:r>
              <a:rPr lang="en-US" dirty="0"/>
              <a:t>	{"dim.0": { $</a:t>
            </a:r>
            <a:r>
              <a:rPr lang="en-US" dirty="0" err="1"/>
              <a:t>lt</a:t>
            </a:r>
            <a:r>
              <a:rPr lang="en-US" dirty="0"/>
              <a:t>: 15 } }, </a:t>
            </a:r>
          </a:p>
          <a:p>
            <a:pPr marL="457200" lvl="1" indent="0">
              <a:buNone/>
            </a:pPr>
            <a:r>
              <a:rPr lang="en-US" dirty="0"/>
              <a:t>	{ $set: { "dim.0": 15, status: "</a:t>
            </a:r>
            <a:r>
              <a:rPr lang="en-US" dirty="0" err="1"/>
              <a:t>InvalidWidth</a:t>
            </a:r>
            <a:r>
              <a:rPr lang="en-US" dirty="0"/>
              <a:t>"} }</a:t>
            </a:r>
          </a:p>
          <a:p>
            <a:pPr marL="457200" lvl="1" indent="0">
              <a:buNone/>
            </a:pPr>
            <a:r>
              <a:rPr lang="en-US" dirty="0"/>
              <a:t>) // if any width &lt;15, set it to 15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&lt;condition&gt;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C205D-37C4-FD4F-B7D7-FCAF2791F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307627"/>
            <a:ext cx="8915400" cy="6317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7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00050" lvl="1" indent="0">
              <a:buNone/>
            </a:pPr>
            <a:r>
              <a:rPr lang="en-US" sz="1600" dirty="0" err="1"/>
              <a:t>db.inventory.updateMany</a:t>
            </a:r>
            <a:r>
              <a:rPr lang="en-US" sz="1600" dirty="0"/>
              <a:t> ( </a:t>
            </a:r>
          </a:p>
          <a:p>
            <a:pPr marL="400050" lvl="1" indent="0">
              <a:buNone/>
            </a:pPr>
            <a:r>
              <a:rPr lang="en-US" sz="1600" dirty="0"/>
              <a:t>{"dim.0": { $</a:t>
            </a:r>
            <a:r>
              <a:rPr lang="en-US" sz="1600" dirty="0" err="1"/>
              <a:t>lt</a:t>
            </a:r>
            <a:r>
              <a:rPr lang="en-US" sz="1600" dirty="0"/>
              <a:t>: 15 } },  </a:t>
            </a:r>
          </a:p>
          <a:p>
            <a:pPr marL="400050" lvl="1" indent="0">
              <a:buNone/>
            </a:pPr>
            <a:r>
              <a:rPr lang="en-US" sz="1600" dirty="0"/>
              <a:t>{ </a:t>
            </a:r>
            <a:r>
              <a:rPr lang="en-US" sz="1600" b="1" dirty="0"/>
              <a:t>$</a:t>
            </a:r>
            <a:r>
              <a:rPr lang="en-US" sz="1600" b="1" dirty="0" err="1"/>
              <a:t>inc</a:t>
            </a:r>
            <a:r>
              <a:rPr lang="en-US" sz="1600" b="1" dirty="0"/>
              <a:t>: { "dim.0":  5},</a:t>
            </a:r>
            <a:r>
              <a:rPr lang="en-US" sz="1600" dirty="0"/>
              <a:t> </a:t>
            </a:r>
          </a:p>
          <a:p>
            <a:pPr marL="400050" lvl="1" indent="0">
              <a:buNone/>
            </a:pPr>
            <a:r>
              <a:rPr lang="en-US" sz="1600" dirty="0"/>
              <a:t>  $set: {status: "</a:t>
            </a:r>
            <a:r>
              <a:rPr lang="en-US" sz="1600" dirty="0" err="1"/>
              <a:t>InvalidWidth</a:t>
            </a:r>
            <a:r>
              <a:rPr lang="en-US" sz="1600" dirty="0"/>
              <a:t>"} } )</a:t>
            </a:r>
          </a:p>
          <a:p>
            <a:pPr marL="457200" lvl="1" indent="0">
              <a:buNone/>
            </a:pPr>
            <a:r>
              <a:rPr lang="en-US" dirty="0"/>
              <a:t>// if any width &lt;15, increment by 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C973E-909A-8F43-8123-EAA82D5F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58" y="4215714"/>
            <a:ext cx="8839200" cy="647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4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88143"/>
            <a:ext cx="8534400" cy="373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MongoDB is a distributed NoSQL database</a:t>
            </a:r>
          </a:p>
          <a:p>
            <a:r>
              <a:rPr lang="en-US" dirty="0"/>
              <a:t>Collections are partitioned/sharded based on a field [range-based]</a:t>
            </a:r>
          </a:p>
          <a:p>
            <a:pPr lvl="1"/>
            <a:r>
              <a:rPr lang="en-US" dirty="0"/>
              <a:t>Each partition stores a subset of documents</a:t>
            </a:r>
          </a:p>
          <a:p>
            <a:r>
              <a:rPr lang="en-US" dirty="0"/>
              <a:t>Each partition is replicated to help with failures</a:t>
            </a:r>
          </a:p>
          <a:p>
            <a:pPr lvl="1"/>
            <a:r>
              <a:rPr lang="en-US" dirty="0"/>
              <a:t>The replication is done asynchronously</a:t>
            </a:r>
          </a:p>
          <a:p>
            <a:pPr lvl="1"/>
            <a:r>
              <a:rPr lang="en-US" dirty="0"/>
              <a:t>Failures of the main partition that haven’t been propagated will be lost</a:t>
            </a:r>
          </a:p>
          <a:p>
            <a:r>
              <a:rPr lang="en-US" dirty="0"/>
              <a:t>Limited heuristic-based query optimization (will discuss later)</a:t>
            </a:r>
          </a:p>
          <a:p>
            <a:r>
              <a:rPr lang="en-US" dirty="0"/>
              <a:t>Atomic writes to documents within collections by default. Multi-document txns are discouraged (but now supported).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2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5230"/>
            <a:ext cx="8534400" cy="3737370"/>
          </a:xfrm>
        </p:spPr>
        <p:txBody>
          <a:bodyPr>
            <a:noAutofit/>
          </a:bodyPr>
          <a:lstStyle/>
          <a:p>
            <a:r>
              <a:rPr lang="en-US" sz="2000" dirty="0"/>
              <a:t>Weird constraint: intermediate results of aggregations must not be too large (100MB)</a:t>
            </a:r>
          </a:p>
          <a:p>
            <a:pPr lvl="1"/>
            <a:r>
              <a:rPr lang="en-US" sz="1800" dirty="0"/>
              <a:t>Else will end up spilling to disk</a:t>
            </a:r>
          </a:p>
          <a:p>
            <a:pPr lvl="1"/>
            <a:r>
              <a:rPr lang="en-US" sz="1800" dirty="0"/>
              <a:t>Not clear if they perform any pipelining across aggregation operators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Optimization heuristics</a:t>
            </a:r>
          </a:p>
          <a:p>
            <a:pPr lvl="1"/>
            <a:r>
              <a:rPr lang="en-US" sz="1800" dirty="0"/>
              <a:t>Will use indexes for $match if early in the pipeline [user can explicitly declare]</a:t>
            </a:r>
          </a:p>
          <a:p>
            <a:pPr lvl="1"/>
            <a:r>
              <a:rPr lang="en-US" sz="1800" dirty="0"/>
              <a:t>$match will be merged with other $match if possible</a:t>
            </a:r>
          </a:p>
          <a:p>
            <a:pPr lvl="2"/>
            <a:r>
              <a:rPr lang="en-US" sz="1600" dirty="0"/>
              <a:t>Selection fusion</a:t>
            </a:r>
          </a:p>
          <a:p>
            <a:pPr lvl="1"/>
            <a:r>
              <a:rPr lang="en-US" sz="1800" dirty="0"/>
              <a:t>$match will be moved early in the pipeline sometimes </a:t>
            </a:r>
          </a:p>
          <a:p>
            <a:pPr lvl="2"/>
            <a:r>
              <a:rPr lang="en-US" sz="1600" dirty="0"/>
              <a:t>Selection pushdown</a:t>
            </a:r>
          </a:p>
          <a:p>
            <a:pPr lvl="2"/>
            <a:r>
              <a:rPr lang="en-US" sz="1600" dirty="0"/>
              <a:t>But: not done always (e.g., not pushed before $lookup)</a:t>
            </a:r>
          </a:p>
          <a:p>
            <a:pPr lvl="1"/>
            <a:r>
              <a:rPr lang="en-US" sz="1800" dirty="0"/>
              <a:t>No cost-based optimization as far as one can tell</a:t>
            </a:r>
          </a:p>
        </p:txBody>
      </p:sp>
    </p:spTree>
    <p:extLst>
      <p:ext uri="{BB962C8B-B14F-4D97-AF65-F5344CB8AC3E}">
        <p14:creationId xmlns:p14="http://schemas.microsoft.com/office/powerpoint/2010/main" val="12431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MongoDB has a flexible data model and a powerful (if confusing) query language.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of the internal design decisions as well as the query &amp; data model can be understood when compared with DBMSs</a:t>
            </a:r>
          </a:p>
          <a:p>
            <a:r>
              <a:rPr lang="en-US" dirty="0"/>
              <a:t>DBMSs provide a </a:t>
            </a:r>
            <a:r>
              <a:rPr lang="en-US" i="1" dirty="0"/>
              <a:t>"</a:t>
            </a:r>
            <a:r>
              <a:rPr lang="en-US" dirty="0"/>
              <a:t>gold standard</a:t>
            </a:r>
            <a:r>
              <a:rPr lang="en-US" i="1" dirty="0"/>
              <a:t>" </a:t>
            </a:r>
            <a:r>
              <a:rPr lang="en-US" dirty="0"/>
              <a:t>to compare against.</a:t>
            </a:r>
          </a:p>
          <a:p>
            <a:r>
              <a:rPr lang="en-US" dirty="0"/>
              <a:t>In the </a:t>
            </a:r>
            <a:r>
              <a:rPr lang="en-US" i="1" dirty="0"/>
              <a:t>"</a:t>
            </a:r>
            <a:r>
              <a:rPr lang="en-US" dirty="0"/>
              <a:t>wild</a:t>
            </a:r>
            <a:r>
              <a:rPr lang="en-US" i="1" dirty="0"/>
              <a:t>"</a:t>
            </a:r>
            <a:r>
              <a:rPr lang="en-US" dirty="0"/>
              <a:t> you’ll encounter many more NoSQL systems, and you’ll need to do the same thing that we did here!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7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884495"/>
            <a:ext cx="7601209" cy="4698796"/>
          </a:xfrm>
        </p:spPr>
        <p:txBody>
          <a:bodyPr/>
          <a:lstStyle/>
          <a:p>
            <a:r>
              <a:rPr lang="en-IN" sz="1600" dirty="0"/>
              <a:t>Apache Spark</a:t>
            </a:r>
          </a:p>
          <a:p>
            <a:pPr lvl="1"/>
            <a:r>
              <a:rPr lang="en-IN" sz="1400" dirty="0"/>
              <a:t>Current leader in big data (OLAP-style) frameworks</a:t>
            </a:r>
          </a:p>
          <a:p>
            <a:pPr lvl="1"/>
            <a:r>
              <a:rPr lang="en-IN" sz="1400" dirty="0"/>
              <a:t>Supports many query/analysis models, including a light version of SQL</a:t>
            </a:r>
          </a:p>
          <a:p>
            <a:r>
              <a:rPr lang="en-IN" sz="1600" dirty="0"/>
              <a:t>MongoDB</a:t>
            </a:r>
          </a:p>
          <a:p>
            <a:pPr lvl="1"/>
            <a:r>
              <a:rPr lang="en-IN" sz="1400" dirty="0"/>
              <a:t>Perhaps the most popular NoSQL system, uses a ”document” (JSON) data model</a:t>
            </a:r>
          </a:p>
          <a:p>
            <a:pPr lvl="1"/>
            <a:r>
              <a:rPr lang="en-IN" sz="1400" dirty="0"/>
              <a:t>Focus primarily on OLTP</a:t>
            </a:r>
          </a:p>
          <a:p>
            <a:pPr lvl="1"/>
            <a:r>
              <a:rPr lang="en-IN" sz="1400" dirty="0"/>
              <a:t>Doesn’t really support joins (some limited ability today) – have to do that in the app</a:t>
            </a:r>
          </a:p>
          <a:p>
            <a:r>
              <a:rPr lang="en-IN" sz="1600" dirty="0"/>
              <a:t>How to “Parallelize” Operations</a:t>
            </a:r>
          </a:p>
          <a:p>
            <a:pPr lvl="1"/>
            <a:r>
              <a:rPr lang="en-IN" sz="1400" dirty="0"/>
              <a:t>Useful to understand how Spark and other systems actually work</a:t>
            </a:r>
          </a:p>
          <a:p>
            <a:pPr lvl="1"/>
            <a:r>
              <a:rPr lang="en-IN" sz="1400" dirty="0"/>
              <a:t>Often times you have to build these in the application layer</a:t>
            </a:r>
          </a:p>
          <a:p>
            <a:pPr lvl="1"/>
            <a:r>
              <a:rPr lang="en-IN" sz="1400" dirty="0"/>
              <a:t>The original MapReduce framework</a:t>
            </a:r>
          </a:p>
          <a:p>
            <a:pPr lvl="2"/>
            <a:r>
              <a:rPr lang="en-IN" sz="1000" dirty="0"/>
              <a:t>Led to development of much work on large-scale data analysis (OLAP-style)</a:t>
            </a:r>
          </a:p>
          <a:p>
            <a:pPr lvl="2"/>
            <a:r>
              <a:rPr lang="en-IN" sz="1000" dirty="0"/>
              <a:t>Basically a way to execute a group-by at scale on non-relational data</a:t>
            </a:r>
          </a:p>
          <a:p>
            <a:r>
              <a:rPr lang="en-IN" sz="1600" dirty="0"/>
              <a:t>Hadoop Distributed File System (briefly)</a:t>
            </a:r>
          </a:p>
          <a:p>
            <a:pPr lvl="1"/>
            <a:r>
              <a:rPr lang="en-IN" sz="1400" dirty="0"/>
              <a:t>A key infrastructure piece, with no real alternative</a:t>
            </a:r>
          </a:p>
          <a:p>
            <a:pPr lvl="1"/>
            <a:r>
              <a:rPr lang="en-IN" sz="1400" dirty="0"/>
              <a:t>Basic file system interface, with replication and redundancy built in for failures</a:t>
            </a:r>
          </a:p>
          <a:p>
            <a:r>
              <a:rPr lang="en-IN" sz="1600" dirty="0"/>
              <a:t>Quick overview of other NoSQL data models</a:t>
            </a:r>
          </a:p>
        </p:txBody>
      </p:sp>
    </p:spTree>
    <p:extLst>
      <p:ext uri="{BB962C8B-B14F-4D97-AF65-F5344CB8AC3E}">
        <p14:creationId xmlns:p14="http://schemas.microsoft.com/office/powerpoint/2010/main" val="26008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191624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18.5, 18.6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Parallelizing a Sort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Join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Group By Operation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39962893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Assume Shared-Nothing Model</a:t>
            </a:r>
          </a:p>
          <a:p>
            <a:r>
              <a:rPr lang="en-US" sz="2400" dirty="0">
                <a:latin typeface="Calibri" charset="0"/>
              </a:rPr>
              <a:t>Relations are already partitioned across a set of machines (will talk about how next video)</a:t>
            </a:r>
          </a:p>
          <a:p>
            <a:r>
              <a:rPr lang="en-US" sz="2400" dirty="0">
                <a:latin typeface="Calibri" charset="0"/>
              </a:rPr>
              <a:t>How to execute different operations?</a:t>
            </a:r>
            <a:endParaRPr lang="en-US" sz="20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Setup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025BA197-D3C7-A14C-BDB0-68F71E5D6698}"/>
              </a:ext>
            </a:extLst>
          </p:cNvPr>
          <p:cNvSpPr/>
          <p:nvPr/>
        </p:nvSpPr>
        <p:spPr bwMode="auto">
          <a:xfrm>
            <a:off x="3113313" y="562380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8D351905-9370-DB40-A065-73EADE2BEDB4}"/>
              </a:ext>
            </a:extLst>
          </p:cNvPr>
          <p:cNvSpPr/>
          <p:nvPr/>
        </p:nvSpPr>
        <p:spPr bwMode="auto">
          <a:xfrm>
            <a:off x="3113313" y="466313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5889E906-1C4D-1F4A-B1B3-1EFC47D9A16A}"/>
              </a:ext>
            </a:extLst>
          </p:cNvPr>
          <p:cNvSpPr/>
          <p:nvPr/>
        </p:nvSpPr>
        <p:spPr bwMode="auto">
          <a:xfrm>
            <a:off x="3091543" y="370247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E7CFD-D6FA-F94E-BE4A-DAA9E307B73B}"/>
              </a:ext>
            </a:extLst>
          </p:cNvPr>
          <p:cNvSpPr txBox="1"/>
          <p:nvPr/>
        </p:nvSpPr>
        <p:spPr>
          <a:xfrm>
            <a:off x="100687" y="4173815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F28936-6E31-FF45-9C55-A069AA0B3AA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181593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8B7C95-C8BF-0645-B5F0-22C510BB0FF5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>
            <a:off x="2222044" y="4494557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F6B2-08EB-934B-A3BF-1A80EB2BF2D1}"/>
              </a:ext>
            </a:extLst>
          </p:cNvPr>
          <p:cNvSpPr/>
          <p:nvPr/>
        </p:nvSpPr>
        <p:spPr bwMode="auto">
          <a:xfrm>
            <a:off x="4033156" y="3702472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61145-B481-D64F-9EB2-10DCFE587745}"/>
              </a:ext>
            </a:extLst>
          </p:cNvPr>
          <p:cNvSpPr/>
          <p:nvPr/>
        </p:nvSpPr>
        <p:spPr bwMode="auto">
          <a:xfrm>
            <a:off x="4038599" y="4617129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809A4F-00AD-3242-87F1-E5E0157AEFF2}"/>
              </a:ext>
            </a:extLst>
          </p:cNvPr>
          <p:cNvSpPr/>
          <p:nvPr/>
        </p:nvSpPr>
        <p:spPr bwMode="auto">
          <a:xfrm>
            <a:off x="4049485" y="5612914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08CE4-4C8F-C24F-9751-3F860C81349C}"/>
              </a:ext>
            </a:extLst>
          </p:cNvPr>
          <p:cNvSpPr/>
          <p:nvPr/>
        </p:nvSpPr>
        <p:spPr>
          <a:xfrm>
            <a:off x="6690627" y="3905438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Processor 2 must read it and send it to Processor 1</a:t>
            </a:r>
          </a:p>
        </p:txBody>
      </p:sp>
    </p:spTree>
    <p:extLst>
      <p:ext uri="{BB962C8B-B14F-4D97-AF65-F5344CB8AC3E}">
        <p14:creationId xmlns:p14="http://schemas.microsoft.com/office/powerpoint/2010/main" val="1501674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079500"/>
            <a:ext cx="7604125" cy="4876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sorts a portion of the data (e.g., the data on their local disk)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small enough, all the processors can send it to a single machine to do a “merge”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large, then ”merge” itself done in parallel through range partitioning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in the merge phase gets assigned a range of the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All other processors send the appropriate data based on that range partitioning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In either phase, the processors work by themselves (“data parallelism”) but data must be “shuffled” in between</a:t>
            </a:r>
          </a:p>
          <a:p>
            <a:r>
              <a:rPr lang="en-US" dirty="0">
                <a:latin typeface="Helvetica" charset="0"/>
              </a:rPr>
              <a:t>Other approaches exist, but basically same steps</a:t>
            </a:r>
          </a:p>
        </p:txBody>
      </p:sp>
    </p:spTree>
    <p:extLst>
      <p:ext uri="{BB962C8B-B14F-4D97-AF65-F5344CB8AC3E}">
        <p14:creationId xmlns:p14="http://schemas.microsoft.com/office/powerpoint/2010/main" val="38804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R1 Locally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839686" y="2899197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R2 Locally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839686" y="4070288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R3 Locally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839686" y="5241379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R4 Locally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936299" y="1810601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500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500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43125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2007FEE-B25B-E145-9780-894CB9D7502F}"/>
              </a:ext>
            </a:extLst>
          </p:cNvPr>
          <p:cNvSpPr txBox="1"/>
          <p:nvPr/>
        </p:nvSpPr>
        <p:spPr>
          <a:xfrm>
            <a:off x="5559318" y="635849"/>
            <a:ext cx="279762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Can be same machines or different</a:t>
            </a:r>
          </a:p>
        </p:txBody>
      </p:sp>
    </p:spTree>
    <p:extLst>
      <p:ext uri="{BB962C8B-B14F-4D97-AF65-F5344CB8AC3E}">
        <p14:creationId xmlns:p14="http://schemas.microsoft.com/office/powerpoint/2010/main" val="122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Join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Hash-based approach</a:t>
            </a:r>
          </a:p>
          <a:p>
            <a:pPr lvl="1"/>
            <a:r>
              <a:rPr lang="en-US" dirty="0">
                <a:latin typeface="Helvetica" charset="0"/>
              </a:rPr>
              <a:t>Very similar to how partitioning hash join works (i.e., the variant we saw for the case when the relations don’t fit in memory)</a:t>
            </a:r>
          </a:p>
          <a:p>
            <a:pPr lvl="1"/>
            <a:r>
              <a:rPr lang="en-US" dirty="0">
                <a:latin typeface="Helvetica" charset="0"/>
              </a:rPr>
              <a:t>Most common for </a:t>
            </a:r>
            <a:r>
              <a:rPr lang="en-US" dirty="0" err="1">
                <a:latin typeface="Helvetica" charset="0"/>
              </a:rPr>
              <a:t>equi</a:t>
            </a:r>
            <a:r>
              <a:rPr lang="en-US" dirty="0">
                <a:latin typeface="Helvetica" charset="0"/>
              </a:rPr>
              <a:t>-joins where hashing can be used</a:t>
            </a:r>
          </a:p>
          <a:p>
            <a:pPr lvl="1"/>
            <a:r>
              <a:rPr lang="en-US" dirty="0">
                <a:latin typeface="Helvetica" charset="0"/>
              </a:rPr>
              <a:t>Easier to guarantee balanced work </a:t>
            </a:r>
          </a:p>
          <a:p>
            <a:pPr lvl="1"/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Sort-based approach</a:t>
            </a:r>
          </a:p>
          <a:p>
            <a:pPr lvl="1"/>
            <a:r>
              <a:rPr lang="en-US" dirty="0">
                <a:latin typeface="Helvetica" charset="0"/>
              </a:rPr>
              <a:t>Similar to the parallel sort approach</a:t>
            </a:r>
          </a:p>
          <a:p>
            <a:pPr lvl="1"/>
            <a:r>
              <a:rPr lang="en-US" dirty="0">
                <a:latin typeface="Helvetica" charset="0"/>
              </a:rPr>
              <a:t>Both relations sorted using the same key</a:t>
            </a:r>
          </a:p>
          <a:p>
            <a:pPr lvl="1"/>
            <a:r>
              <a:rPr lang="en-US" dirty="0">
                <a:latin typeface="Helvetica" charset="0"/>
              </a:rPr>
              <a:t>Same processor used for merging in the second phase for both relations</a:t>
            </a:r>
          </a:p>
          <a:p>
            <a:pPr lvl="1"/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562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Hash-based Parallel Join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R1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Partition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R2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Partition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R3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Partition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R4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Partition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3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 and S1 tuples with h(a)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3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3356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Fragment-and-Replicate Join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37830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Partitioning not possible for some join conditions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E.g., non-equijoin conditions, such as </a:t>
            </a:r>
            <a:r>
              <a:rPr lang="en-US" dirty="0" err="1">
                <a:latin typeface="Helvetica" charset="0"/>
                <a:ea typeface="ＭＳ Ｐゴシック" charset="0"/>
              </a:rPr>
              <a:t>r.A</a:t>
            </a:r>
            <a:r>
              <a:rPr lang="en-US" dirty="0">
                <a:latin typeface="Helvetica" charset="0"/>
                <a:ea typeface="ＭＳ Ｐゴシック" charset="0"/>
              </a:rPr>
              <a:t> &gt; </a:t>
            </a:r>
            <a:r>
              <a:rPr lang="en-US" dirty="0" err="1">
                <a:latin typeface="Helvetica" charset="0"/>
                <a:ea typeface="ＭＳ Ｐゴシック" charset="0"/>
              </a:rPr>
              <a:t>s.B.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For joins were partitioning is not applicable, parallelization  can be accomplished by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fragment and replicate</a:t>
            </a:r>
            <a:r>
              <a:rPr lang="en-US" dirty="0">
                <a:latin typeface="Helvetica" charset="0"/>
              </a:rPr>
              <a:t> technique</a:t>
            </a: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Special case –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asymmetric fragment-and-replicate</a:t>
            </a:r>
            <a:r>
              <a:rPr lang="en-US" dirty="0">
                <a:latin typeface="Helvetica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One of the relations, say </a:t>
            </a:r>
            <a:r>
              <a:rPr lang="en-US" i="1" dirty="0">
                <a:latin typeface="Helvetica" charset="0"/>
                <a:ea typeface="ＭＳ Ｐゴシック" charset="0"/>
              </a:rPr>
              <a:t>r</a:t>
            </a:r>
            <a:r>
              <a:rPr lang="en-US" dirty="0">
                <a:latin typeface="Helvetica" charset="0"/>
                <a:ea typeface="ＭＳ Ｐゴシック" charset="0"/>
              </a:rPr>
              <a:t>, is partitioned; any partitioning technique can be used.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The other relation, </a:t>
            </a:r>
            <a:r>
              <a:rPr lang="en-US" i="1" dirty="0">
                <a:latin typeface="Helvetica" charset="0"/>
                <a:ea typeface="ＭＳ Ｐゴシック" charset="0"/>
              </a:rPr>
              <a:t>s</a:t>
            </a:r>
            <a:r>
              <a:rPr lang="en-US" dirty="0">
                <a:latin typeface="Helvetica" charset="0"/>
                <a:ea typeface="ＭＳ Ｐゴシック" charset="0"/>
              </a:rPr>
              <a:t>, is replicated across all the processors.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Processor </a:t>
            </a:r>
            <a:r>
              <a:rPr lang="en-US" i="1" dirty="0">
                <a:latin typeface="Helvetica" charset="0"/>
                <a:ea typeface="ＭＳ Ｐゴシック" charset="0"/>
              </a:rPr>
              <a:t>P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then locally computes the join of </a:t>
            </a:r>
            <a:r>
              <a:rPr lang="en-US" i="1" dirty="0" err="1">
                <a:latin typeface="Helvetica" charset="0"/>
                <a:ea typeface="ＭＳ Ｐゴシック" charset="0"/>
              </a:rPr>
              <a:t>r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with all of s using any join technique.</a:t>
            </a:r>
          </a:p>
        </p:txBody>
      </p:sp>
    </p:spTree>
    <p:extLst>
      <p:ext uri="{BB962C8B-B14F-4D97-AF65-F5344CB8AC3E}">
        <p14:creationId xmlns:p14="http://schemas.microsoft.com/office/powerpoint/2010/main" val="30537897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Asymmetric Fragment and Replicate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R1 with all of 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R2 with all of 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R3 with all of 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R4 with all of 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2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(no need to send if same machine)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767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Grouping/Aggregation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2121" y="977106"/>
            <a:ext cx="7661275" cy="4903787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Very common operation, especially in Map-Reduce applications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E.g., grouping by “hostnames” or “words” (as in project 5) or “labels” (in ML context), etc.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The idea of distributing data, doing some computations, and collecting results is quite powerful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Even ”joins” can be seen as a “group by” operation (you can group the tuples of the two relations on the join attribute, and then compute join)</a:t>
            </a:r>
            <a:r>
              <a:rPr lang="en-US" sz="1600" baseline="-25000" dirty="0">
                <a:latin typeface="Helvetica" charset="0"/>
                <a:ea typeface="MS Mincho" charset="0"/>
                <a:cs typeface="MS Mincho" charset="0"/>
              </a:rPr>
              <a:t> </a:t>
            </a:r>
            <a:endParaRPr lang="en-US" sz="1600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Need to differentiate between “</a:t>
            </a:r>
            <a:r>
              <a:rPr lang="en-US" dirty="0" err="1"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” and “aggregate” (”reduce”)</a:t>
            </a:r>
          </a:p>
          <a:p>
            <a:pPr lvl="1"/>
            <a:r>
              <a:rPr lang="en-US" sz="1600" b="1" dirty="0" err="1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For every value of ”group by attribute” (i.e., “key”), collect all tuples/records with that key on a single machine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Aggregate/Reduce: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Perform some computation on them, typically reducing the size of the data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Spark has more granular operations than SQL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Challenges: 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Number of keys might be very large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Should try to do as much pre-aggregation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09307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621793" y="3091434"/>
            <a:ext cx="8107680" cy="1470025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4580279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1: Small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035700" y="1401102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2745E-6C14-8744-B917-BE20F5E6065D}"/>
              </a:ext>
            </a:extLst>
          </p:cNvPr>
          <p:cNvSpPr txBox="1"/>
          <p:nvPr/>
        </p:nvSpPr>
        <p:spPr>
          <a:xfrm>
            <a:off x="4516997" y="216694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553F1-ACCA-EE43-98D6-B4D36C7A2082}"/>
              </a:ext>
            </a:extLst>
          </p:cNvPr>
          <p:cNvCxnSpPr>
            <a:cxnSpLocks/>
            <a:stCxn id="50" idx="3"/>
            <a:endCxn id="22" idx="1"/>
          </p:cNvCxnSpPr>
          <p:nvPr/>
        </p:nvCxnSpPr>
        <p:spPr bwMode="auto">
          <a:xfrm flipV="1">
            <a:off x="3962400" y="2143125"/>
            <a:ext cx="2547257" cy="12273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38BA03-807F-6A40-8DB3-322F3A5AC562}"/>
              </a:ext>
            </a:extLst>
          </p:cNvPr>
          <p:cNvCxnSpPr>
            <a:cxnSpLocks/>
            <a:stCxn id="57" idx="3"/>
            <a:endCxn id="22" idx="1"/>
          </p:cNvCxnSpPr>
          <p:nvPr/>
        </p:nvCxnSpPr>
        <p:spPr bwMode="auto">
          <a:xfrm flipV="1">
            <a:off x="3962400" y="2143125"/>
            <a:ext cx="2547257" cy="24724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F03C263-4473-994C-8884-FB14A7F17640}"/>
              </a:ext>
            </a:extLst>
          </p:cNvPr>
          <p:cNvCxnSpPr>
            <a:cxnSpLocks/>
            <a:stCxn id="60" idx="3"/>
            <a:endCxn id="22" idx="1"/>
          </p:cNvCxnSpPr>
          <p:nvPr/>
        </p:nvCxnSpPr>
        <p:spPr bwMode="auto">
          <a:xfrm flipV="1">
            <a:off x="3962400" y="2143125"/>
            <a:ext cx="2547257" cy="37174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9FEF40-4635-6A48-A56D-3A21F616A2F6}"/>
              </a:ext>
            </a:extLst>
          </p:cNvPr>
          <p:cNvSpPr txBox="1"/>
          <p:nvPr/>
        </p:nvSpPr>
        <p:spPr>
          <a:xfrm>
            <a:off x="5181602" y="4429918"/>
            <a:ext cx="3739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Similarly to how we have seen, ”average” would require sending ”sum” an “count”,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Amount of data transferred low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Requires a proper aggregate/reduce, and small number of groups</a:t>
            </a:r>
          </a:p>
        </p:txBody>
      </p:sp>
    </p:spTree>
    <p:extLst>
      <p:ext uri="{BB962C8B-B14F-4D97-AF65-F5344CB8AC3E}">
        <p14:creationId xmlns:p14="http://schemas.microsoft.com/office/powerpoint/2010/main" val="33227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  <p:bldP spid="45" grpId="0"/>
      <p:bldP spid="12" grpId="0"/>
      <p:bldP spid="50" grpId="0" animBg="1"/>
      <p:bldP spid="57" grpId="0" animBg="1"/>
      <p:bldP spid="60" grpId="0" animBg="1"/>
      <p:bldP spid="2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2: Large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484914" y="183731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8E4DC6-3CFB-2F4C-AEFB-3286A5F59A38}"/>
              </a:ext>
            </a:extLst>
          </p:cNvPr>
          <p:cNvSpPr txBox="1"/>
          <p:nvPr/>
        </p:nvSpPr>
        <p:spPr>
          <a:xfrm>
            <a:off x="4697067" y="226693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4245928" y="948061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Use hashing to redistribute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5" grpId="0"/>
      <p:bldP spid="50" grpId="0" animBg="1"/>
      <p:bldP spid="57" grpId="0" animBg="1"/>
      <p:bldP spid="60" grpId="0" animBg="1"/>
      <p:bldP spid="37" grpId="0" animBg="1"/>
      <p:bldP spid="38" grpId="0" animBg="1"/>
      <p:bldP spid="39" grpId="0" animBg="1"/>
      <p:bldP spid="40" grpId="0"/>
      <p:bldP spid="4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4408" y="240832"/>
            <a:ext cx="8741229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3: Large # of Groups + No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2687230" y="902415"/>
            <a:ext cx="4834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if we want to compute “median” or some other complex statistics – no “partial aggregation” possible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066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None/>
            </a:pPr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Selection 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</a:t>
            </a:r>
            <a:r>
              <a:rPr lang="en-US" sz="2400" b="1" baseline="-25000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(r)</a:t>
            </a:r>
          </a:p>
          <a:p>
            <a:pPr>
              <a:buFont typeface="Monotype Sorts" charset="0"/>
              <a:buNone/>
            </a:pP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is of the form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= v, where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an attribute and v a value.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r is 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the selection is performed at a single processor.</a:t>
            </a:r>
          </a:p>
          <a:p>
            <a:pPr lvl="1"/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of the form l &lt;= a</a:t>
            </a:r>
            <a:r>
              <a:rPr lang="en-US" sz="20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&lt;= u  (i.e.,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 range selection) and the relation has been range-partitioned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Selection is performed at each processor whose partition overlaps with the specified range of values.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In all other cases: the selection is performed in parallel at all the processors.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cs typeface="Courier New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87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 (Cont.)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Duplicate elimination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Perform by using either of the parallel sort techniques</a:t>
            </a:r>
          </a:p>
          <a:p>
            <a:pPr lvl="2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eliminate duplicates as soon as they are found during sorting.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Can also partition the tuples (using either range- or hash- partitioning) and perform duplicate elimination locally at each processor.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Projection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Projection without duplicate elimination can be performed as tuples are read in from disk in parallel.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duplicate elimination is required, any of the above duplicate elimination techniques can be used.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ＭＳ Ｐゴシック" charset="0"/>
              <a:cs typeface="Courier New" charset="0"/>
            </a:endParaRP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7920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MapReduce Overview</a:t>
            </a:r>
          </a:p>
        </p:txBody>
      </p:sp>
    </p:spTree>
    <p:extLst>
      <p:ext uri="{BB962C8B-B14F-4D97-AF65-F5344CB8AC3E}">
        <p14:creationId xmlns:p14="http://schemas.microsoft.com/office/powerpoint/2010/main" val="11034620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10.3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Why MapReduce and History</a:t>
            </a:r>
          </a:p>
          <a:p>
            <a:pPr lvl="1"/>
            <a:r>
              <a:rPr lang="en-US" sz="2400" dirty="0">
                <a:latin typeface="Calibri" charset="0"/>
              </a:rPr>
              <a:t>Word Count using MapReduce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Big Data; Storage Systems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12976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MapReduce Paradigm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7902575" cy="3558403"/>
          </a:xfrm>
        </p:spPr>
        <p:txBody>
          <a:bodyPr lIns="91440"/>
          <a:lstStyle/>
          <a:p>
            <a:pPr marL="265113" indent="-265113" eaLnBrk="1" hangingPunct="1"/>
            <a:r>
              <a:rPr lang="en-US" altLang="en-US" dirty="0"/>
              <a:t>Platform for reliable, scalable parallel computing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Abstracts issues of distributed and parallel environment from programmer</a:t>
            </a:r>
          </a:p>
          <a:p>
            <a:pPr marL="665163" lvl="1" indent="-265113"/>
            <a:r>
              <a:rPr lang="en-US" altLang="en-US" sz="1800" dirty="0"/>
              <a:t>Programmer provides core logic (via map() and reduce() functions)</a:t>
            </a:r>
          </a:p>
          <a:p>
            <a:pPr marL="665163" lvl="1" indent="-265113"/>
            <a:r>
              <a:rPr lang="en-US" altLang="en-US" sz="1800" dirty="0"/>
              <a:t>System takes care of parallelization of computation, coordination, etc.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Paradigm dates back many decades </a:t>
            </a:r>
          </a:p>
          <a:p>
            <a:pPr marL="592138" lvl="1" indent="-265113" eaLnBrk="1" hangingPunct="1"/>
            <a:r>
              <a:rPr lang="en-US" altLang="en-US" sz="1800" dirty="0"/>
              <a:t>But very large scale implementations running on clusters with 10^3 to 10^4 machines are more recent</a:t>
            </a:r>
          </a:p>
          <a:p>
            <a:pPr marL="592138" lvl="1" indent="-265113" eaLnBrk="1" hangingPunct="1"/>
            <a:r>
              <a:rPr lang="en-US" altLang="en-US" sz="1800" dirty="0"/>
              <a:t>Google Map Reduce, Hadoop, ..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Data storage/access typically done using distributed file systems or key-value stores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7866075"/>
      </p:ext>
    </p:extLst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2880" y="1097280"/>
            <a:ext cx="8961120" cy="4910614"/>
          </a:xfrm>
        </p:spPr>
        <p:txBody>
          <a:bodyPr/>
          <a:lstStyle/>
          <a:p>
            <a:r>
              <a:rPr lang="en-US" sz="1800" dirty="0"/>
              <a:t>Provides a fairly restricted, but still powerful abstraction for programming</a:t>
            </a:r>
          </a:p>
          <a:p>
            <a:endParaRPr lang="en-US" sz="1800" dirty="0"/>
          </a:p>
          <a:p>
            <a:r>
              <a:rPr lang="en-US" sz="1800" dirty="0"/>
              <a:t>Programmers write a pipeline of functions, called </a:t>
            </a:r>
            <a:r>
              <a:rPr lang="en-US" sz="1800" i="1" dirty="0"/>
              <a:t>map</a:t>
            </a:r>
            <a:r>
              <a:rPr lang="en-US" sz="1800" dirty="0"/>
              <a:t> or </a:t>
            </a:r>
            <a:r>
              <a:rPr lang="en-US" sz="1800" i="1" dirty="0"/>
              <a:t>reduce</a:t>
            </a:r>
            <a:endParaRPr lang="en-US" sz="1800" dirty="0"/>
          </a:p>
          <a:p>
            <a:pPr lvl="1"/>
            <a:r>
              <a:rPr lang="en-US" sz="1800" b="1" dirty="0"/>
              <a:t>map programs</a:t>
            </a:r>
          </a:p>
          <a:p>
            <a:pPr lvl="2"/>
            <a:r>
              <a:rPr lang="en-US" sz="1800" dirty="0"/>
              <a:t>inputs: a list of “records” (record defined arbitrarily – could be images, genomes etc…)</a:t>
            </a:r>
          </a:p>
          <a:p>
            <a:pPr lvl="2"/>
            <a:r>
              <a:rPr lang="en-US" sz="1800" dirty="0"/>
              <a:t>output: for each record, produce a set of “(key, value)” pairs</a:t>
            </a:r>
          </a:p>
          <a:p>
            <a:pPr lvl="2"/>
            <a:endParaRPr lang="en-US" sz="1800" dirty="0"/>
          </a:p>
          <a:p>
            <a:pPr lvl="1"/>
            <a:r>
              <a:rPr lang="en-US" sz="1800" b="1" dirty="0"/>
              <a:t>reduce</a:t>
            </a:r>
            <a:r>
              <a:rPr lang="en-US" sz="1800" dirty="0"/>
              <a:t> </a:t>
            </a:r>
            <a:r>
              <a:rPr lang="en-US" sz="1800" b="1" dirty="0"/>
              <a:t>programs</a:t>
            </a:r>
          </a:p>
          <a:p>
            <a:pPr lvl="2"/>
            <a:r>
              <a:rPr lang="en-US" sz="1800" dirty="0"/>
              <a:t>input: a list of “(key, {values})” grouped together from the mapper</a:t>
            </a:r>
          </a:p>
          <a:p>
            <a:pPr lvl="2"/>
            <a:r>
              <a:rPr lang="en-US" sz="1800" dirty="0"/>
              <a:t>output: whatever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Both can do arbitrary computations on the input data as long as the basic structure is followed</a:t>
            </a:r>
          </a:p>
        </p:txBody>
      </p:sp>
    </p:spTree>
    <p:extLst>
      <p:ext uri="{BB962C8B-B14F-4D97-AF65-F5344CB8AC3E}">
        <p14:creationId xmlns:p14="http://schemas.microsoft.com/office/powerpoint/2010/main" val="22945797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457200" y="16459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457200" y="281178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457200" y="397764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457200" y="514350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450342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450342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stCxn id="9" idx="3"/>
            <a:endCxn id="4" idx="1"/>
          </p:cNvCxnSpPr>
          <p:nvPr/>
        </p:nvCxnSpPr>
        <p:spPr>
          <a:xfrm>
            <a:off x="868680" y="19545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6" idx="1"/>
          </p:cNvCxnSpPr>
          <p:nvPr/>
        </p:nvCxnSpPr>
        <p:spPr>
          <a:xfrm flipV="1">
            <a:off x="868680" y="3051810"/>
            <a:ext cx="8915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7" idx="1"/>
          </p:cNvCxnSpPr>
          <p:nvPr/>
        </p:nvCxnSpPr>
        <p:spPr>
          <a:xfrm flipV="1">
            <a:off x="868680" y="4149090"/>
            <a:ext cx="891540" cy="137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 flipV="1">
            <a:off x="868680" y="5349240"/>
            <a:ext cx="96012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15" idx="1"/>
          </p:cNvCxnSpPr>
          <p:nvPr/>
        </p:nvCxnSpPr>
        <p:spPr>
          <a:xfrm>
            <a:off x="4914900" y="2640330"/>
            <a:ext cx="171450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17" idx="1"/>
          </p:cNvCxnSpPr>
          <p:nvPr/>
        </p:nvCxnSpPr>
        <p:spPr>
          <a:xfrm>
            <a:off x="4914900" y="4354830"/>
            <a:ext cx="16459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3" idx="1"/>
          </p:cNvCxnSpPr>
          <p:nvPr/>
        </p:nvCxnSpPr>
        <p:spPr>
          <a:xfrm>
            <a:off x="2583180" y="1988820"/>
            <a:ext cx="1920240" cy="651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14" idx="1"/>
          </p:cNvCxnSpPr>
          <p:nvPr/>
        </p:nvCxnSpPr>
        <p:spPr>
          <a:xfrm>
            <a:off x="2583180" y="1954530"/>
            <a:ext cx="1920240" cy="240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3" idx="1"/>
          </p:cNvCxnSpPr>
          <p:nvPr/>
        </p:nvCxnSpPr>
        <p:spPr>
          <a:xfrm flipV="1">
            <a:off x="2583180" y="2640330"/>
            <a:ext cx="1920240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1"/>
          </p:cNvCxnSpPr>
          <p:nvPr/>
        </p:nvCxnSpPr>
        <p:spPr>
          <a:xfrm>
            <a:off x="2583180" y="3086100"/>
            <a:ext cx="1920240" cy="1268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3" idx="1"/>
          </p:cNvCxnSpPr>
          <p:nvPr/>
        </p:nvCxnSpPr>
        <p:spPr>
          <a:xfrm flipV="1">
            <a:off x="2583180" y="2640330"/>
            <a:ext cx="1920240" cy="1577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14" idx="1"/>
          </p:cNvCxnSpPr>
          <p:nvPr/>
        </p:nvCxnSpPr>
        <p:spPr>
          <a:xfrm>
            <a:off x="2583180" y="4183380"/>
            <a:ext cx="19202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13" idx="1"/>
          </p:cNvCxnSpPr>
          <p:nvPr/>
        </p:nvCxnSpPr>
        <p:spPr>
          <a:xfrm rot="5400000" flipH="1" flipV="1">
            <a:off x="2240280" y="2983230"/>
            <a:ext cx="2606040" cy="1920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4" idx="1"/>
          </p:cNvCxnSpPr>
          <p:nvPr/>
        </p:nvCxnSpPr>
        <p:spPr>
          <a:xfrm flipV="1">
            <a:off x="2583180" y="4354830"/>
            <a:ext cx="1920240" cy="857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5" name="Folded Corner 64"/>
          <p:cNvSpPr/>
          <p:nvPr/>
        </p:nvSpPr>
        <p:spPr>
          <a:xfrm>
            <a:off x="834390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  <a:endCxn id="65" idx="1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126790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have focused on “relations”/”tables”</a:t>
            </a:r>
          </a:p>
          <a:p>
            <a:pPr lvl="1"/>
            <a:r>
              <a:rPr lang="en-US" dirty="0"/>
              <a:t>Basically “multisets” of “tuples”</a:t>
            </a:r>
          </a:p>
          <a:p>
            <a:pPr lvl="1"/>
            <a:endParaRPr lang="en-US" dirty="0"/>
          </a:p>
          <a:p>
            <a:r>
              <a:rPr lang="en-US" dirty="0"/>
              <a:t>Let’s generalize that concept and discuss a few more operations</a:t>
            </a:r>
          </a:p>
          <a:p>
            <a:pPr lvl="1"/>
            <a:r>
              <a:rPr lang="en-US" dirty="0"/>
              <a:t>Each operation takes in one or more datasets as input</a:t>
            </a:r>
          </a:p>
          <a:p>
            <a:pPr lvl="1"/>
            <a:r>
              <a:rPr lang="en-US" dirty="0"/>
              <a:t>… and outputs one dataset</a:t>
            </a:r>
          </a:p>
          <a:p>
            <a:pPr lvl="1"/>
            <a:endParaRPr lang="en-US" dirty="0"/>
          </a:p>
          <a:p>
            <a:r>
              <a:rPr lang="en-US" dirty="0"/>
              <a:t>But what is a “dataset”?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3058117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Word Count Example</a:t>
            </a:r>
          </a:p>
        </p:txBody>
      </p:sp>
      <p:pic>
        <p:nvPicPr>
          <p:cNvPr id="79" name="Picture 78" descr="mr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125980"/>
            <a:ext cx="4741312" cy="32232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7574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MapReduce Framework: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109876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</p:spTree>
    <p:extLst>
      <p:ext uri="{BB962C8B-B14F-4D97-AF65-F5344CB8AC3E}">
        <p14:creationId xmlns:p14="http://schemas.microsoft.com/office/powerpoint/2010/main" val="35517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More Efficient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3)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760208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6260" y="6172200"/>
            <a:ext cx="333496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Called “mapper-side” combiner</a:t>
            </a:r>
          </a:p>
        </p:txBody>
      </p:sp>
    </p:spTree>
    <p:extLst>
      <p:ext uri="{BB962C8B-B14F-4D97-AF65-F5344CB8AC3E}">
        <p14:creationId xmlns:p14="http://schemas.microsoft.com/office/powerpoint/2010/main" val="41845808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E522A25-E50E-41FD-9E8B-B16936596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Hadoop MapReduce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EC841518-537F-455B-B851-E57412C9C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40597"/>
            <a:ext cx="7647861" cy="48665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Google pioneered original map-reduce implementation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For building web indexes, text analysis, PageRank, etc.</a:t>
            </a:r>
          </a:p>
          <a:p>
            <a:pPr lvl="1"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dirty="0"/>
              <a:t>Hadoop -- widely used open source implementation in Java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Huge ecosystem built around Hadoop now, including HDFS, consistency mechanisms, connectors to different systems (e.g., key-value stores, databases), etc.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Apache Spark a newer implementation of Map-Reduce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More user-friendly syntax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Significantly faster because of in-memory processing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SQL-like in many ways (“</a:t>
            </a:r>
            <a:r>
              <a:rPr lang="en-US" altLang="en-US" sz="1800" dirty="0" err="1"/>
              <a:t>DataFrames</a:t>
            </a:r>
            <a:r>
              <a:rPr lang="en-US" altLang="en-US" sz="18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1110381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Storage Systems;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Wrapup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02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Big Data Storage Options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Parallel or distributed databases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Suffer from the issues discussed earlier</a:t>
            </a:r>
            <a:endParaRPr lang="en-US" altLang="en-US" sz="24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Distributed File Systems 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Also called object stores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 “data lake” is basically a collection of files in a </a:t>
            </a:r>
            <a:r>
              <a:rPr lang="en-US" altLang="en-US" sz="2000" dirty="0" err="1"/>
              <a:t>dfs</a:t>
            </a:r>
            <a:endParaRPr lang="en-US" altLang="en-US" sz="2000" dirty="0"/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Structured data (relational-like) stored in files (more sophisticated “csv” files)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Key-value Storage Systems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Document stores (MongoDB, </a:t>
            </a:r>
            <a:r>
              <a:rPr lang="en-US" altLang="en-US" sz="2000" dirty="0" err="1"/>
              <a:t>etc</a:t>
            </a:r>
            <a:r>
              <a:rPr lang="en-US" altLang="en-US" sz="2000" dirty="0"/>
              <a:t>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Wide column stores (HBase, Cassandra)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Graph Stores (Neo4j)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3830253404"/>
      </p:ext>
    </p:extLst>
  </p:cSld>
  <p:clrMapOvr>
    <a:masterClrMapping/>
  </p:clrMapOvr>
  <p:transition spd="slow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Distributed File Systems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A distributed file system stores data across a large collection of machines, but provides single file-system view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Highly scalable distributed file system for large data-intensive applications.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E.g., 10K nodes, 100 million files, 10 PB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Provides </a:t>
            </a:r>
            <a:r>
              <a:rPr lang="en-GB" altLang="en-US" dirty="0"/>
              <a:t>redundant storage of massive amounts of data on cheap and unreliable computers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Files are replicated to handle hardware failure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Detect failures and recovers from them</a:t>
            </a:r>
            <a:endParaRPr lang="en-GB" altLang="en-US" sz="18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GB" altLang="en-US" sz="11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GB" altLang="en-US" dirty="0"/>
              <a:t>Examples: 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Google File System (GFS)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Hadoop File System (HDFS)</a:t>
            </a:r>
          </a:p>
          <a:p>
            <a:pPr indent="-365760">
              <a:spcAft>
                <a:spcPts val="300"/>
              </a:spcAf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0371447"/>
      </p:ext>
    </p:extLst>
  </p:cSld>
  <p:clrMapOvr>
    <a:masterClrMapping/>
  </p:clrMapOvr>
  <p:transition spd="slow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2AEE-ACBB-4781-AFF7-9049EAFA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File 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559B6-F023-46F3-BAD9-3099BBF4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400" y="1127927"/>
            <a:ext cx="4349750" cy="5510997"/>
          </a:xfr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65A9CA3-17D4-4C5E-A867-8228041DA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84" y="1194318"/>
            <a:ext cx="3992521" cy="527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2pPr>
            <a:lvl3pPr marL="1085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14287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17716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2228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Single Namespace for entire cluster</a:t>
            </a: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Files are broken up into blocks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Typically 64 MB block size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Each block replicated on multiple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DataNodes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Client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Finds location of blocks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NameNode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Accesses data directly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</a:t>
            </a:r>
            <a:endParaRPr kumimoji="1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MS PGothic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91BF6E-BEF5-8649-8B04-7A15A5C9802B}"/>
              </a:ext>
            </a:extLst>
          </p:cNvPr>
          <p:cNvSpPr/>
          <p:nvPr/>
        </p:nvSpPr>
        <p:spPr>
          <a:xfrm>
            <a:off x="108284" y="4760496"/>
            <a:ext cx="3729790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filename to list of Block IDs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each Block ID to </a:t>
            </a:r>
            <a:r>
              <a:rPr kumimoji="0" lang="en-GB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DataNodes</a:t>
            </a: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containing a replica of the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03606-70C0-7846-8FBA-D5234331BA8A}"/>
              </a:ext>
            </a:extLst>
          </p:cNvPr>
          <p:cNvSpPr/>
          <p:nvPr/>
        </p:nvSpPr>
        <p:spPr>
          <a:xfrm>
            <a:off x="999289" y="6032794"/>
            <a:ext cx="3729790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Block ID to a physical location on disk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B60DC13-BF04-3342-BB94-97FC2D67C016}"/>
              </a:ext>
            </a:extLst>
          </p:cNvPr>
          <p:cNvSpPr/>
          <p:nvPr/>
        </p:nvSpPr>
        <p:spPr bwMode="auto">
          <a:xfrm rot="18588683">
            <a:off x="3025114" y="3061438"/>
            <a:ext cx="3990800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94CB96D-5C5B-4B47-B702-FFA6BC3C5BF4}"/>
              </a:ext>
            </a:extLst>
          </p:cNvPr>
          <p:cNvSpPr/>
          <p:nvPr/>
        </p:nvSpPr>
        <p:spPr bwMode="auto">
          <a:xfrm rot="18588683">
            <a:off x="3699754" y="4761986"/>
            <a:ext cx="2769203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8077199" cy="2580503"/>
          </a:xfrm>
        </p:spPr>
        <p:txBody>
          <a:bodyPr/>
          <a:lstStyle/>
          <a:p>
            <a:r>
              <a:rPr lang="en-US" altLang="en-US" dirty="0"/>
              <a:t>Unlike HDFS, focus here on storing large numbers (billions or even more) of small (KB-MB) sized records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uninterpreted bytes</a:t>
            </a:r>
            <a:r>
              <a:rPr lang="en-US" altLang="en-US" sz="1600" dirty="0"/>
              <a:t>, with an associated key</a:t>
            </a:r>
          </a:p>
          <a:p>
            <a:pPr lvl="2"/>
            <a:r>
              <a:rPr lang="en-US" altLang="en-US" sz="1400" dirty="0"/>
              <a:t>E.g., Amazon S3, Amazon Dynamo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Wide-table</a:t>
            </a:r>
            <a:r>
              <a:rPr lang="en-US" altLang="en-US" sz="1600" dirty="0"/>
              <a:t> (can have arbitrarily many attribute names) with associated key</a:t>
            </a:r>
          </a:p>
          <a:p>
            <a:pPr lvl="3"/>
            <a:r>
              <a:rPr lang="en-US" altLang="en-US" sz="1200" dirty="0"/>
              <a:t>Google </a:t>
            </a:r>
            <a:r>
              <a:rPr lang="en-US" altLang="en-US" sz="1200" dirty="0" err="1"/>
              <a:t>BigTable</a:t>
            </a:r>
            <a:r>
              <a:rPr lang="en-US" altLang="en-US" sz="1200" dirty="0"/>
              <a:t>, Apache Cassandra, Apache </a:t>
            </a:r>
            <a:r>
              <a:rPr lang="en-US" altLang="en-US" sz="1200" dirty="0" err="1"/>
              <a:t>Hbase</a:t>
            </a:r>
            <a:r>
              <a:rPr lang="en-US" altLang="en-US" sz="1200" dirty="0"/>
              <a:t>, Amazon DynamoDB</a:t>
            </a:r>
          </a:p>
          <a:p>
            <a:pPr lvl="3"/>
            <a:r>
              <a:rPr lang="en-US" altLang="en-US" sz="1200" dirty="0"/>
              <a:t>Allows some operations (e.g., filtering) to execute on storage node</a:t>
            </a:r>
          </a:p>
          <a:p>
            <a:pPr lvl="1"/>
            <a:r>
              <a:rPr lang="en-US" altLang="en-US" sz="1600" dirty="0"/>
              <a:t>JSON</a:t>
            </a:r>
          </a:p>
          <a:p>
            <a:pPr lvl="2"/>
            <a:r>
              <a:rPr lang="en-US" altLang="en-US" sz="1400" dirty="0"/>
              <a:t>MongoDB, CouchDB (document model)</a:t>
            </a:r>
            <a:endParaRPr lang="en-US" altLang="en-US" dirty="0"/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partitioned</a:t>
            </a:r>
            <a:r>
              <a:rPr lang="en-US" altLang="en-US" dirty="0"/>
              <a:t> across multiple machines</a:t>
            </a:r>
          </a:p>
          <a:p>
            <a:pPr lvl="1"/>
            <a:r>
              <a:rPr lang="en-US" altLang="en-US" sz="1600" dirty="0"/>
              <a:t>Queries are routed by the system to appropriate machine</a:t>
            </a:r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replicated</a:t>
            </a:r>
            <a:r>
              <a:rPr lang="en-US" altLang="en-US" dirty="0"/>
              <a:t> across multiple machines for fault tolerance as well as efficient querying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sz="1600" dirty="0"/>
              <a:t>Need to guarantee “consistency” when data is updated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“Distributed Transactions”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123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647862" cy="4891903"/>
          </a:xfrm>
        </p:spPr>
        <p:txBody>
          <a:bodyPr/>
          <a:lstStyle/>
          <a:p>
            <a:r>
              <a:rPr lang="en-US" altLang="en-US" dirty="0"/>
              <a:t>Key-value stores support</a:t>
            </a:r>
          </a:p>
          <a:p>
            <a:pPr lvl="1"/>
            <a:r>
              <a:rPr lang="en-US" altLang="en-US" sz="1800" b="1" i="1" dirty="0"/>
              <a:t>put</a:t>
            </a:r>
            <a:r>
              <a:rPr lang="en-US" altLang="en-US" sz="1800" dirty="0"/>
              <a:t>(key, value):  used to store values with an associated key, </a:t>
            </a:r>
          </a:p>
          <a:p>
            <a:pPr lvl="1"/>
            <a:r>
              <a:rPr lang="en-US" altLang="en-US" sz="1800" b="1" i="1" dirty="0"/>
              <a:t>get</a:t>
            </a:r>
            <a:r>
              <a:rPr lang="en-US" altLang="en-US" sz="1800" dirty="0"/>
              <a:t>(key):  which retrieves the stored value associated with the specified key</a:t>
            </a:r>
          </a:p>
          <a:p>
            <a:pPr lvl="1"/>
            <a:r>
              <a:rPr lang="en-US" altLang="en-US" sz="1800" b="1" i="1" dirty="0"/>
              <a:t>delete</a:t>
            </a:r>
            <a:r>
              <a:rPr lang="en-US" altLang="en-US" sz="1800" dirty="0"/>
              <a:t>(key) -- Remove the key and its associated value</a:t>
            </a:r>
          </a:p>
          <a:p>
            <a:r>
              <a:rPr lang="en-US" altLang="en-US" dirty="0"/>
              <a:t>Some support </a:t>
            </a:r>
            <a:r>
              <a:rPr lang="en-US" altLang="en-US" b="1" i="1" dirty="0"/>
              <a:t>range queries</a:t>
            </a:r>
            <a:r>
              <a:rPr lang="en-US" altLang="en-US" dirty="0"/>
              <a:t> on key values</a:t>
            </a:r>
          </a:p>
          <a:p>
            <a:r>
              <a:rPr lang="en-US" altLang="en-US" dirty="0"/>
              <a:t>Document stores support richer queries (e.g., MongoDB)</a:t>
            </a:r>
          </a:p>
          <a:p>
            <a:pPr lvl="1"/>
            <a:r>
              <a:rPr lang="en-US" altLang="en-US" sz="1800" dirty="0"/>
              <a:t>Slowly evolving towards the richness of SQL</a:t>
            </a:r>
          </a:p>
          <a:p>
            <a:r>
              <a:rPr lang="en-US" altLang="en-US" dirty="0"/>
              <a:t>Not full database systems (increasingly changing)</a:t>
            </a:r>
          </a:p>
          <a:p>
            <a:pPr lvl="1"/>
            <a:r>
              <a:rPr lang="en-US" altLang="en-US" sz="1800" dirty="0"/>
              <a:t>Have no/limited support for transactional updates</a:t>
            </a:r>
          </a:p>
          <a:p>
            <a:pPr lvl="1"/>
            <a:r>
              <a:rPr lang="en-US" altLang="en-US" sz="1800" dirty="0"/>
              <a:t>Applications must manage query processing on their own</a:t>
            </a:r>
          </a:p>
          <a:p>
            <a:r>
              <a:rPr lang="en-US" altLang="en-US" dirty="0"/>
              <a:t>Not supporting above features makes it easier to build scalable data storage systems, i.e., NoSQL systems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52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Inputs and Outputs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43592"/>
            <a:ext cx="86868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Sets or “multi-sets” or “collections” of .. </a:t>
            </a:r>
          </a:p>
          <a:p>
            <a:pPr lvl="1"/>
            <a:r>
              <a:rPr lang="en-US" dirty="0">
                <a:latin typeface="Calibri" charset="0"/>
              </a:rPr>
              <a:t>Objects</a:t>
            </a:r>
            <a:r>
              <a:rPr lang="en-US" dirty="0">
                <a:latin typeface="Calibri" charset="0"/>
                <a:sym typeface="Wingdings" pitchFamily="2" charset="2"/>
              </a:rPr>
              <a:t>  key-value pairs  </a:t>
            </a:r>
            <a:r>
              <a:rPr lang="en-US" dirty="0">
                <a:latin typeface="Calibri" charset="0"/>
              </a:rPr>
              <a:t>tuples</a:t>
            </a: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32143C0-2562-3CF9-647D-EEF958A224C6}"/>
              </a:ext>
            </a:extLst>
          </p:cNvPr>
          <p:cNvGraphicFramePr>
            <a:graphicFrameLocks noGrp="1"/>
          </p:cNvGraphicFramePr>
          <p:nvPr/>
        </p:nvGraphicFramePr>
        <p:xfrm>
          <a:off x="424467" y="1873110"/>
          <a:ext cx="5334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48CA64-B620-874F-100F-963FA878EAF8}"/>
              </a:ext>
            </a:extLst>
          </p:cNvPr>
          <p:cNvGraphicFramePr>
            <a:graphicFrameLocks noGrp="1"/>
          </p:cNvGraphicFramePr>
          <p:nvPr/>
        </p:nvGraphicFramePr>
        <p:xfrm>
          <a:off x="522132" y="4191000"/>
          <a:ext cx="5334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0650D6-424B-3490-AAB3-05E2C4AA4520}"/>
              </a:ext>
            </a:extLst>
          </p:cNvPr>
          <p:cNvSpPr txBox="1"/>
          <p:nvPr/>
        </p:nvSpPr>
        <p:spPr>
          <a:xfrm>
            <a:off x="-76200" y="3544669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Set of objects (e.g., images, JSON documents)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BAF68-4B86-14F4-4D82-A25BACFFF755}"/>
              </a:ext>
            </a:extLst>
          </p:cNvPr>
          <p:cNvSpPr txBox="1"/>
          <p:nvPr/>
        </p:nvSpPr>
        <p:spPr>
          <a:xfrm>
            <a:off x="152400" y="586432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Multi-set of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0883D-2887-3601-D425-6526D9D250A9}"/>
              </a:ext>
            </a:extLst>
          </p:cNvPr>
          <p:cNvSpPr txBox="1"/>
          <p:nvPr/>
        </p:nvSpPr>
        <p:spPr>
          <a:xfrm>
            <a:off x="4541949" y="377723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Set of key-value pairs (e.g., pairs of 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userid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profile))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DCA812A0-364D-290C-0EC7-0628A6988C01}"/>
              </a:ext>
            </a:extLst>
          </p:cNvPr>
          <p:cNvGraphicFramePr>
            <a:graphicFrameLocks noGrp="1"/>
          </p:cNvGraphicFramePr>
          <p:nvPr/>
        </p:nvGraphicFramePr>
        <p:xfrm>
          <a:off x="4998075" y="205740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EA0B2D4E-E5BE-FB4C-6AA3-7101108F1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4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B61B4D0-2ADA-4B93-1353-260D63EE4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6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1A81BD4-914B-77F1-DA88-045057235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8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7B66F3E4-DFBF-E8AC-DACF-29525D72F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20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74C5FD58-5BDC-4939-B1FD-E6D983D99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4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6D44CD7-05DC-0439-4A77-4B5E4B074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6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A9042EC-22F6-902B-E8D1-F3A89B94E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8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273DE179-7901-ED4C-2237-1E3E8036F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20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2A99CF-A8AB-DD28-8660-7E6E1B96CAB5}"/>
              </a:ext>
            </a:extLst>
          </p:cNvPr>
          <p:cNvSpPr txBox="1"/>
          <p:nvPr/>
        </p:nvSpPr>
        <p:spPr>
          <a:xfrm>
            <a:off x="6979275" y="5910492"/>
            <a:ext cx="208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Set of tuples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aka Relation/Table</a:t>
            </a:r>
          </a:p>
        </p:txBody>
      </p:sp>
    </p:spTree>
    <p:extLst>
      <p:ext uri="{BB962C8B-B14F-4D97-AF65-F5344CB8AC3E}">
        <p14:creationId xmlns:p14="http://schemas.microsoft.com/office/powerpoint/2010/main" val="20061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MongoDB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0D305-FC5A-484A-92A2-B36AAB2F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08" y="0"/>
            <a:ext cx="692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94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Apache Cassandra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Wide-table key value store</a:t>
            </a:r>
          </a:p>
        </p:txBody>
      </p:sp>
      <p:pic>
        <p:nvPicPr>
          <p:cNvPr id="5122" name="Picture 2" descr="Apache Cassandra – Best Practices and Examples – E&amp;B Software">
            <a:extLst>
              <a:ext uri="{FF2B5EF4-FFF2-40B4-BE49-F238E27FC236}">
                <a16:creationId xmlns:a16="http://schemas.microsoft.com/office/drawing/2014/main" id="{5C4CC9EA-5441-7B41-8606-20F21688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2" y="1620401"/>
            <a:ext cx="3935686" cy="23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ssandra Data Modeling Best Practices">
            <a:extLst>
              <a:ext uri="{FF2B5EF4-FFF2-40B4-BE49-F238E27FC236}">
                <a16:creationId xmlns:a16="http://schemas.microsoft.com/office/drawing/2014/main" id="{D22DFF19-76A1-2A49-93AD-09C845C69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504787"/>
            <a:ext cx="3935686" cy="29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for post">
            <a:extLst>
              <a:ext uri="{FF2B5EF4-FFF2-40B4-BE49-F238E27FC236}">
                <a16:creationId xmlns:a16="http://schemas.microsoft.com/office/drawing/2014/main" id="{58A29459-738A-9545-9D0C-6AF43680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4868472"/>
            <a:ext cx="3307037" cy="179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assandra Query Language(CQL): Insert Into, Update, Delete (Example)">
            <a:extLst>
              <a:ext uri="{FF2B5EF4-FFF2-40B4-BE49-F238E27FC236}">
                <a16:creationId xmlns:a16="http://schemas.microsoft.com/office/drawing/2014/main" id="{43B20953-A04C-564D-92CF-C090B9FF8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914900"/>
            <a:ext cx="4648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Neo4j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Graph Database using a Property Graph Model</a:t>
            </a:r>
          </a:p>
        </p:txBody>
      </p:sp>
      <p:pic>
        <p:nvPicPr>
          <p:cNvPr id="4098" name="Picture 2" descr="600">
            <a:extLst>
              <a:ext uri="{FF2B5EF4-FFF2-40B4-BE49-F238E27FC236}">
                <a16:creationId xmlns:a16="http://schemas.microsoft.com/office/drawing/2014/main" id="{0B0D5995-AA24-1E40-99A0-76FF97B4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826346"/>
            <a:ext cx="3526024" cy="25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8FDA3B-3C09-6B47-A13E-EA1FE6EFE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09" y="3087486"/>
            <a:ext cx="2886753" cy="1569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BBB8DF-3CB9-AE47-A98F-5A316C419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18315"/>
            <a:ext cx="9144000" cy="14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8077200" cy="4091803"/>
          </a:xfrm>
        </p:spPr>
        <p:txBody>
          <a:bodyPr/>
          <a:lstStyle/>
          <a:p>
            <a:r>
              <a:rPr lang="en-IN" sz="1800" dirty="0"/>
              <a:t>Traditional databases don’t provide the right abstractions for many newer data processing/analytics tasks</a:t>
            </a:r>
          </a:p>
          <a:p>
            <a:pPr lvl="5"/>
            <a:endParaRPr lang="en-IN" sz="1600" dirty="0"/>
          </a:p>
          <a:p>
            <a:r>
              <a:rPr lang="en-IN" sz="1800" dirty="0"/>
              <a:t>Led to development of NoSQL systems and Map-Reduce (or similar) frameworks</a:t>
            </a:r>
          </a:p>
          <a:p>
            <a:pPr lvl="1"/>
            <a:r>
              <a:rPr lang="en-IN" sz="1600" dirty="0"/>
              <a:t>Easier to get started</a:t>
            </a:r>
          </a:p>
          <a:p>
            <a:pPr lvl="1"/>
            <a:r>
              <a:rPr lang="en-IN" sz="1600" dirty="0"/>
              <a:t>Easier to handle ad hoc and arbitrary tasks</a:t>
            </a:r>
          </a:p>
          <a:p>
            <a:pPr lvl="1"/>
            <a:r>
              <a:rPr lang="en-IN" sz="1600" dirty="0"/>
              <a:t>Not as efficient</a:t>
            </a:r>
          </a:p>
          <a:p>
            <a:pPr lvl="3"/>
            <a:r>
              <a:rPr lang="en-IN" sz="800" dirty="0"/>
              <a:t> </a:t>
            </a:r>
            <a:endParaRPr lang="en-IN" sz="1600" dirty="0"/>
          </a:p>
          <a:p>
            <a:r>
              <a:rPr lang="en-IN" sz="1800" dirty="0"/>
              <a:t>Over the last 10 years, seen increasing convergence </a:t>
            </a:r>
          </a:p>
          <a:p>
            <a:pPr lvl="1"/>
            <a:r>
              <a:rPr lang="en-IN" sz="1600" dirty="0"/>
              <a:t>NoSQL stores increasingly support SQL constructs like joins and aggregations</a:t>
            </a:r>
          </a:p>
          <a:p>
            <a:pPr lvl="1"/>
            <a:r>
              <a:rPr lang="en-IN" sz="1600" dirty="0"/>
              <a:t>Map-reduce frameworks also evolved to support joins and SQL more explicitly</a:t>
            </a:r>
          </a:p>
          <a:p>
            <a:pPr lvl="1"/>
            <a:r>
              <a:rPr lang="en-IN" sz="1600" dirty="0"/>
              <a:t>Databases evolved to support more data types, richer functionality for ad hoc processing</a:t>
            </a:r>
          </a:p>
          <a:p>
            <a:pPr lvl="4"/>
            <a:endParaRPr lang="en-IN" sz="1600" dirty="0"/>
          </a:p>
          <a:p>
            <a:r>
              <a:rPr lang="en-IN" sz="1800" dirty="0"/>
              <a:t>Think of Map-Reduce systems as another option </a:t>
            </a:r>
          </a:p>
          <a:p>
            <a:pPr lvl="1"/>
            <a:r>
              <a:rPr lang="en-IN" sz="1600" dirty="0"/>
              <a:t>Appropriate in some cases, not a good fit in other cases</a:t>
            </a:r>
          </a:p>
        </p:txBody>
      </p:sp>
    </p:spTree>
    <p:extLst>
      <p:ext uri="{BB962C8B-B14F-4D97-AF65-F5344CB8AC3E}">
        <p14:creationId xmlns:p14="http://schemas.microsoft.com/office/powerpoint/2010/main" val="5408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have focused on “relations”/”tables”</a:t>
            </a:r>
          </a:p>
          <a:p>
            <a:pPr lvl="1"/>
            <a:r>
              <a:rPr lang="en-US" dirty="0"/>
              <a:t>Basically “multisets” of “tuples”</a:t>
            </a:r>
          </a:p>
          <a:p>
            <a:pPr lvl="1"/>
            <a:endParaRPr lang="en-US" dirty="0"/>
          </a:p>
          <a:p>
            <a:r>
              <a:rPr lang="en-US" dirty="0"/>
              <a:t>Let’s generalize that concept and discuss a few more operations</a:t>
            </a:r>
          </a:p>
          <a:p>
            <a:pPr lvl="1"/>
            <a:r>
              <a:rPr lang="en-US" dirty="0"/>
              <a:t>Each operation takes in one or more datasets as input</a:t>
            </a:r>
          </a:p>
          <a:p>
            <a:pPr lvl="1"/>
            <a:r>
              <a:rPr lang="en-US" dirty="0"/>
              <a:t>… and outputs one dataset</a:t>
            </a:r>
          </a:p>
          <a:p>
            <a:pPr lvl="1"/>
            <a:endParaRPr lang="en-US" dirty="0"/>
          </a:p>
          <a:p>
            <a:r>
              <a:rPr lang="en-US" dirty="0"/>
              <a:t>An operation that works on a collection of “objects” also works on a collection of ”key-value pairs” or “tuples”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252938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pPr lvl="1"/>
            <a:r>
              <a:rPr lang="en-US" dirty="0"/>
              <a:t>So also works on Relations</a:t>
            </a:r>
          </a:p>
          <a:p>
            <a:r>
              <a:rPr lang="en-US" dirty="0"/>
              <a:t>Select only those objects that match the condition</a:t>
            </a:r>
          </a:p>
          <a:p>
            <a:pPr lvl="1"/>
            <a:r>
              <a:rPr lang="en-US" dirty="0"/>
              <a:t>Need a predicate or a “function” that returns a </a:t>
            </a:r>
            <a:r>
              <a:rPr lang="en-US" dirty="0" err="1"/>
              <a:t>boolean</a:t>
            </a:r>
            <a:endParaRPr lang="en-US" dirty="0"/>
          </a:p>
          <a:p>
            <a:r>
              <a:rPr lang="en-US" dirty="0"/>
              <a:t>SQL: “where”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Select/Find/Match/Filter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74BDCAE-8A6F-D84D-9B26-A04A7985A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53" y="402419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5F87DE6-1846-8C4C-B397-C9F374141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1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2F0EDD4-A692-F04A-8A6C-DB86CD1CB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3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880627A-3521-0F44-B793-B403A1FF6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5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3C981A9-9606-A941-999B-43FE608A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7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655D87-5090-4A4A-8504-130C1B4E7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1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0A3FFDE-A792-CD40-89BE-B45E7616D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3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29412DFB-3FE3-7349-9690-0EDBFF69C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5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546333F-BA13-BE4D-B62D-8992F75F3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7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C3BDF71F-F8FE-3B46-9175-03BD9E0BC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986" y="3952785"/>
            <a:ext cx="200247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σ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=B ∧ D &gt; 5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DA3737BE-3A0B-8E44-B721-24E01260A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7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B474C79-4050-4A45-BC08-2CB6CA67F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19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5A694577-3479-5E40-AC62-E51154DF3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1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A920C5E-4490-544F-B2C4-611B11011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3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AD5AF2A5-F3AA-074B-A7DC-2355D979F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7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7B88BD68-B51B-A040-8ABB-15ACEE699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19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138E269C-CDC0-B246-8C1D-209FDA46D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1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B36CD54C-741A-314B-A332-8748EED89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3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9374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pPr lvl="1"/>
            <a:r>
              <a:rPr lang="en-US" dirty="0"/>
              <a:t>So also works on Relations</a:t>
            </a:r>
          </a:p>
          <a:p>
            <a:r>
              <a:rPr lang="en-US" dirty="0"/>
              <a:t>Select only those objects that match the condition</a:t>
            </a:r>
          </a:p>
          <a:p>
            <a:pPr lvl="1"/>
            <a:r>
              <a:rPr lang="en-US" dirty="0"/>
              <a:t>Need a predicate or a “function” that returns a Boolean</a:t>
            </a:r>
          </a:p>
          <a:p>
            <a:r>
              <a:rPr lang="en-US" dirty="0"/>
              <a:t>More generally: </a:t>
            </a:r>
          </a:p>
          <a:p>
            <a:pPr lvl="1"/>
            <a:r>
              <a:rPr lang="en-US" dirty="0" err="1"/>
              <a:t>D.filter</a:t>
            </a:r>
            <a:r>
              <a:rPr lang="en-US" dirty="0"/>
              <a:t>(f): where “f” is a Boolean function</a:t>
            </a:r>
          </a:p>
          <a:p>
            <a:pPr lvl="1"/>
            <a:endParaRPr lang="en-US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Select/Find/Match/Filter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74BDCAE-8A6F-D84D-9B26-A04A7985A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5" y="4138300"/>
            <a:ext cx="792205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908DADE-EFEE-101A-1103-547AB77F9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31831"/>
              </p:ext>
            </p:extLst>
          </p:nvPr>
        </p:nvGraphicFramePr>
        <p:xfrm>
          <a:off x="1210652" y="4456772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0F7457-911D-A182-9C3A-EAE8BA2DF43A}"/>
              </a:ext>
            </a:extLst>
          </p:cNvPr>
          <p:cNvSpPr txBox="1"/>
          <p:nvPr/>
        </p:nvSpPr>
        <p:spPr>
          <a:xfrm>
            <a:off x="4457700" y="4348614"/>
            <a:ext cx="1063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f(o1) = T</a:t>
            </a:r>
          </a:p>
          <a:p>
            <a:r>
              <a:rPr lang="en-US" dirty="0"/>
              <a:t>f(o2) = F</a:t>
            </a:r>
          </a:p>
          <a:p>
            <a:r>
              <a:rPr lang="en-US" dirty="0"/>
              <a:t>f(o3) = F</a:t>
            </a:r>
          </a:p>
          <a:p>
            <a:r>
              <a:rPr lang="en-US" dirty="0"/>
              <a:t>f(o4) = T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F4E2F266-590D-5719-08EB-3257A72B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989906"/>
              </p:ext>
            </p:extLst>
          </p:nvPr>
        </p:nvGraphicFramePr>
        <p:xfrm>
          <a:off x="6138960" y="4348614"/>
          <a:ext cx="1752600" cy="843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48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r>
              <a:rPr lang="en-US" dirty="0"/>
              <a:t>For each object, output a transformed object</a:t>
            </a:r>
          </a:p>
          <a:p>
            <a:r>
              <a:rPr lang="en-US" dirty="0"/>
              <a:t>Need a way to specify the transformation</a:t>
            </a:r>
          </a:p>
          <a:p>
            <a:r>
              <a:rPr lang="en-US" dirty="0"/>
              <a:t>SQL can handle this through UDFs and “select” clause</a:t>
            </a:r>
          </a:p>
          <a:p>
            <a:pPr lvl="1"/>
            <a:r>
              <a:rPr lang="en-US" dirty="0"/>
              <a:t>select f(</a:t>
            </a:r>
            <a:r>
              <a:rPr lang="en-US" dirty="0" err="1"/>
              <a:t>r.a</a:t>
            </a:r>
            <a:r>
              <a:rPr lang="en-US" dirty="0"/>
              <a:t>, </a:t>
            </a:r>
            <a:r>
              <a:rPr lang="en-US" dirty="0" err="1"/>
              <a:t>r.b</a:t>
            </a:r>
            <a:r>
              <a:rPr lang="en-US" dirty="0"/>
              <a:t>) from R;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Project/Map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771D8111-4173-D39B-659F-AB727612A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08" y="3925956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 t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0EEF8D29-5F20-3B78-376E-88E857A6F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138"/>
              </p:ext>
            </p:extLst>
          </p:nvPr>
        </p:nvGraphicFramePr>
        <p:xfrm>
          <a:off x="1645685" y="410464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9" name="Text Box 3">
            <a:extLst>
              <a:ext uri="{FF2B5EF4-FFF2-40B4-BE49-F238E27FC236}">
                <a16:creationId xmlns:a16="http://schemas.microsoft.com/office/drawing/2014/main" id="{5F292EA2-F875-E1E7-2F86-917969FAB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385" y="3947582"/>
            <a:ext cx="1125629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t.map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(f)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B4FCE6F1-E739-165B-7B4F-FFAC78F51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09340"/>
              </p:ext>
            </p:extLst>
          </p:nvPr>
        </p:nvGraphicFramePr>
        <p:xfrm>
          <a:off x="6251814" y="410464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41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Map Example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65A8256-32F6-3EEA-DA5A-C7D0A8AE9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3699" y="1228125"/>
            <a:ext cx="404149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Input: a collection of log records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DA85A3F-54F1-ACE9-7062-962290A26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87601"/>
              </p:ext>
            </p:extLst>
          </p:nvPr>
        </p:nvGraphicFramePr>
        <p:xfrm>
          <a:off x="228600" y="1856232"/>
          <a:ext cx="2673096" cy="29824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7309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199.72.81.55 - - [01/Jul/1995:00:00:01 -0400] "GET /history/apollo/ HTTP/1.0" 200 6245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5082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unicomp6.unicomp.net - - [01/Jul/1995:00:00:06 -0400] "GET /shuttle/countdown/ HTTP/1.0" 200 3985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…</a:t>
                      </a:r>
                      <a:endParaRPr kumimoji="0"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11" name="Text Box 3">
            <a:extLst>
              <a:ext uri="{FF2B5EF4-FFF2-40B4-BE49-F238E27FC236}">
                <a16:creationId xmlns:a16="http://schemas.microsoft.com/office/drawing/2014/main" id="{C1F7A86C-ECBC-0D9A-F6CE-197A63668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986" y="2203331"/>
            <a:ext cx="2487428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map: use regex to extract IP address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D67B9524-3068-C8E9-7412-FB6DFCAF5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546340"/>
              </p:ext>
            </p:extLst>
          </p:nvPr>
        </p:nvGraphicFramePr>
        <p:xfrm>
          <a:off x="6242306" y="1695840"/>
          <a:ext cx="1752600" cy="1905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199.72.81.55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unicomp6.unicomp.net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950741"/>
                  </a:ext>
                </a:extLst>
              </a:tr>
            </a:tbl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8BA33297-FC8D-DCA4-D68D-1062C3D75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1" y="1234403"/>
            <a:ext cx="2746136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Output: IP addresses</a:t>
            </a:r>
          </a:p>
        </p:txBody>
      </p:sp>
    </p:spTree>
    <p:extLst>
      <p:ext uri="{BB962C8B-B14F-4D97-AF65-F5344CB8AC3E}">
        <p14:creationId xmlns:p14="http://schemas.microsoft.com/office/powerpoint/2010/main" val="38618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10.1, 10.2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Big data motivating scenarios</a:t>
            </a:r>
          </a:p>
          <a:p>
            <a:pPr lvl="1"/>
            <a:r>
              <a:rPr lang="en-US" sz="2400" dirty="0">
                <a:latin typeface="Calibri" charset="0"/>
              </a:rPr>
              <a:t>Why systems so far (relational databases, data warehouses, parallel databases) don’t work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NoSQL and Big Data Systems: Motivation</a:t>
            </a:r>
          </a:p>
        </p:txBody>
      </p:sp>
    </p:spTree>
    <p:extLst>
      <p:ext uri="{BB962C8B-B14F-4D97-AF65-F5344CB8AC3E}">
        <p14:creationId xmlns:p14="http://schemas.microsoft.com/office/powerpoint/2010/main" val="267256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r>
              <a:rPr lang="en-US" dirty="0"/>
              <a:t>For each object, output a transformed object</a:t>
            </a:r>
          </a:p>
          <a:p>
            <a:r>
              <a:rPr lang="en-US" dirty="0"/>
              <a:t>Need a way to specify the transformation</a:t>
            </a:r>
          </a:p>
          <a:p>
            <a:r>
              <a:rPr lang="en-US" dirty="0"/>
              <a:t>SQL Project is a simplification of this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Project/Map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43211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26" name="Text Box 12">
            <a:extLst>
              <a:ext uri="{FF2B5EF4-FFF2-40B4-BE49-F238E27FC236}">
                <a16:creationId xmlns:a16="http://schemas.microsoft.com/office/drawing/2014/main" id="{7FA60F0B-2095-5D4D-B3A8-16E0EC370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363" y="3771773"/>
            <a:ext cx="12144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π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A,D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grpSp>
        <p:nvGrpSpPr>
          <p:cNvPr id="27" name="Group 30">
            <a:extLst>
              <a:ext uri="{FF2B5EF4-FFF2-40B4-BE49-F238E27FC236}">
                <a16:creationId xmlns:a16="http://schemas.microsoft.com/office/drawing/2014/main" id="{45782C54-5C07-C84E-85A6-E5C2A026E6CB}"/>
              </a:ext>
            </a:extLst>
          </p:cNvPr>
          <p:cNvGrpSpPr>
            <a:grpSpLocks/>
          </p:cNvGrpSpPr>
          <p:nvPr/>
        </p:nvGrpSpPr>
        <p:grpSpPr bwMode="auto">
          <a:xfrm>
            <a:off x="6046788" y="3762248"/>
            <a:ext cx="914400" cy="2209800"/>
            <a:chOff x="5868987" y="1333500"/>
            <a:chExt cx="914400" cy="2209800"/>
          </a:xfrm>
        </p:grpSpPr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425B6373-E620-694B-B862-10AE05B15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9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38291A46-5190-F04D-9FB4-C4F82F64D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61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53031F-1EF2-BF4B-AEDB-A29A7E1B4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9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1" name="Rectangle 11">
              <a:extLst>
                <a:ext uri="{FF2B5EF4-FFF2-40B4-BE49-F238E27FC236}">
                  <a16:creationId xmlns:a16="http://schemas.microsoft.com/office/drawing/2014/main" id="{D0208CA4-FB28-C844-8A71-016408682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61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grpSp>
        <p:nvGrpSpPr>
          <p:cNvPr id="32" name="Group 23">
            <a:extLst>
              <a:ext uri="{FF2B5EF4-FFF2-40B4-BE49-F238E27FC236}">
                <a16:creationId xmlns:a16="http://schemas.microsoft.com/office/drawing/2014/main" id="{755B45D1-67A4-B94F-9CE2-CCB1C2234E83}"/>
              </a:ext>
            </a:extLst>
          </p:cNvPr>
          <p:cNvGrpSpPr/>
          <p:nvPr/>
        </p:nvGrpSpPr>
        <p:grpSpPr>
          <a:xfrm>
            <a:off x="7594600" y="3736848"/>
            <a:ext cx="915988" cy="1841500"/>
            <a:chOff x="7594600" y="1308100"/>
            <a:chExt cx="915988" cy="1841500"/>
          </a:xfrm>
        </p:grpSpPr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A109892B-9493-CE4A-8710-3D14B7456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61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9089DD54-28FE-F746-A0BD-2877178C9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33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6E513EAE-A024-2C49-8796-C1E5DB75A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6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6" name="Rectangle 11">
              <a:extLst>
                <a:ext uri="{FF2B5EF4-FFF2-40B4-BE49-F238E27FC236}">
                  <a16:creationId xmlns:a16="http://schemas.microsoft.com/office/drawing/2014/main" id="{26B3CF26-659B-874A-85DE-C15F348A1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18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37" name="Rectangle 4">
            <a:extLst>
              <a:ext uri="{FF2B5EF4-FFF2-40B4-BE49-F238E27FC236}">
                <a16:creationId xmlns:a16="http://schemas.microsoft.com/office/drawing/2014/main" id="{BFBC44A0-6964-5F40-B6CD-F827F2E44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20BBA5EF-0A22-E545-A340-AC75962F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9B2736E3-E668-514F-AB9E-1C1BD8332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DE759AC4-7E8C-984B-A24D-0FBC234EF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0FF1AD31-071D-C04E-9298-DB082C0F3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1218F7CA-4856-4640-AB8B-7F48D19E6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A0C9906A-0C40-FF4D-9222-7A643C9C4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9E18358E-3B7E-0F4D-ADF8-598C40B1B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804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Collection of (key, value) pairs; Output: Collection of (key, value) pairs</a:t>
            </a:r>
          </a:p>
          <a:p>
            <a:r>
              <a:rPr lang="en-US" dirty="0"/>
              <a:t>Only apply the “map” operation to the value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mapValues</a:t>
            </a:r>
            <a:endParaRPr 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79ADED5A-FA5A-F429-A8EE-B44ED85F4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08" y="3567308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 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A3662F-7965-187D-531C-6B7BD753D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27361"/>
              </p:ext>
            </p:extLst>
          </p:nvPr>
        </p:nvGraphicFramePr>
        <p:xfrm>
          <a:off x="1645685" y="3745992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3DDB6124-775D-DD38-0966-0183242B4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8500" y="3593592"/>
            <a:ext cx="194207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t.mapValues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(f)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B2516B6-946B-42A6-45CA-F6CE196B6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70598"/>
              </p:ext>
            </p:extLst>
          </p:nvPr>
        </p:nvGraphicFramePr>
        <p:xfrm>
          <a:off x="6686276" y="3724426"/>
          <a:ext cx="2008884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643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6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Has other names (e.g., unwind in MongoDB)</a:t>
            </a:r>
          </a:p>
          <a:p>
            <a:r>
              <a:rPr lang="en-US" sz="2400" dirty="0"/>
              <a:t>Input: Object collection, Output: Object collection</a:t>
            </a:r>
          </a:p>
          <a:p>
            <a:r>
              <a:rPr lang="en-US" sz="2400" dirty="0"/>
              <a:t>For each row, apply a function that may generate &gt;= 0 objects</a:t>
            </a:r>
          </a:p>
          <a:p>
            <a:r>
              <a:rPr lang="en-US" sz="2400" dirty="0"/>
              <a:t>SQL: No easy way to do this</a:t>
            </a:r>
          </a:p>
          <a:p>
            <a:pPr lvl="1"/>
            <a:r>
              <a:rPr lang="en-US" sz="2000" dirty="0"/>
              <a:t>LATERAL JOIN comes close (as does CROSS APPLY in SQL Server)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flatMap</a:t>
            </a:r>
            <a:endParaRPr lang="en-US" dirty="0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61" y="4164716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 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/>
        </p:nvGraphicFramePr>
        <p:xfrm>
          <a:off x="1662938" y="434340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953" y="4181969"/>
            <a:ext cx="2606803" cy="239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t.map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(f)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f(o1) = [o1’, o2’, o3’]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f(o2) = []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f(o3) = [o4’]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f(o4) = [o5’</a:t>
            </a:r>
          </a:p>
        </p:txBody>
      </p:sp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3014D2C5-690A-AF43-B0E0-E1160DA3588F}"/>
              </a:ext>
            </a:extLst>
          </p:cNvPr>
          <p:cNvGraphicFramePr>
            <a:graphicFrameLocks noGrp="1"/>
          </p:cNvGraphicFramePr>
          <p:nvPr/>
        </p:nvGraphicFramePr>
        <p:xfrm>
          <a:off x="7136921" y="4359215"/>
          <a:ext cx="1752600" cy="2108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o5’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39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5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flatMap</a:t>
            </a:r>
            <a:r>
              <a:rPr lang="en-US" dirty="0"/>
              <a:t>: Example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28125"/>
            <a:ext cx="393409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Input: a collection of sentences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58997"/>
              </p:ext>
            </p:extLst>
          </p:nvPr>
        </p:nvGraphicFramePr>
        <p:xfrm>
          <a:off x="228600" y="1856232"/>
          <a:ext cx="2673096" cy="19156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7309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“</a:t>
                      </a: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 I"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508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“</a:t>
                      </a: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SCENE I. Before LEONATO'S house."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“</a:t>
                      </a: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 few of any sort, and none of name.”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7401" y="2515930"/>
            <a:ext cx="1749197" cy="91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flatMap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(split)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3000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3014D2C5-690A-AF43-B0E0-E1160DA35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18309"/>
              </p:ext>
            </p:extLst>
          </p:nvPr>
        </p:nvGraphicFramePr>
        <p:xfrm>
          <a:off x="6242306" y="1695840"/>
          <a:ext cx="1752600" cy="3373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“ACT”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“I”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“SCENE”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“I.”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“Before”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39849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“LEONATO’S"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14709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“house”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9135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</a:tbl>
          </a:graphicData>
        </a:graphic>
      </p:graphicFrame>
      <p:sp>
        <p:nvSpPr>
          <p:cNvPr id="3" name="Text Box 3">
            <a:extLst>
              <a:ext uri="{FF2B5EF4-FFF2-40B4-BE49-F238E27FC236}">
                <a16:creationId xmlns:a16="http://schemas.microsoft.com/office/drawing/2014/main" id="{501D25C2-286D-A641-26AA-78FA324B6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4387" y="1234403"/>
            <a:ext cx="3631122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Output: a collection of words</a:t>
            </a:r>
          </a:p>
        </p:txBody>
      </p:sp>
    </p:spTree>
    <p:extLst>
      <p:ext uri="{BB962C8B-B14F-4D97-AF65-F5344CB8AC3E}">
        <p14:creationId xmlns:p14="http://schemas.microsoft.com/office/powerpoint/2010/main" val="36000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Input: Collection of (k, v) pairs, Output: Collection of (k, [v]) pairs</a:t>
            </a:r>
          </a:p>
          <a:p>
            <a:pPr lvl="1"/>
            <a:r>
              <a:rPr lang="en-US" sz="1600" dirty="0"/>
              <a:t>k = key, v = value</a:t>
            </a:r>
          </a:p>
          <a:p>
            <a:pPr lvl="1"/>
            <a:r>
              <a:rPr lang="en-US" sz="1600" dirty="0"/>
              <a:t>So also works on Relations as long as you specify the key (i.e., </a:t>
            </a:r>
            <a:r>
              <a:rPr lang="en-US" sz="1600" dirty="0" err="1"/>
              <a:t>groupby</a:t>
            </a:r>
            <a:r>
              <a:rPr lang="en-US" sz="1600" dirty="0"/>
              <a:t> columns)</a:t>
            </a:r>
          </a:p>
          <a:p>
            <a:r>
              <a:rPr lang="en-US" sz="1800" dirty="0"/>
              <a:t>Group the input rows by the “key”</a:t>
            </a:r>
          </a:p>
          <a:p>
            <a:r>
              <a:rPr lang="en-US" sz="1800" dirty="0"/>
              <a:t>Relational Algebra: No support (can’t have sets as values)</a:t>
            </a:r>
          </a:p>
          <a:p>
            <a:r>
              <a:rPr lang="en-US" sz="1800" dirty="0"/>
              <a:t>SQL: Most implementations support it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 err="1"/>
              <a:t>postgresql</a:t>
            </a:r>
            <a:r>
              <a:rPr lang="en-US" sz="1600" dirty="0"/>
              <a:t> has array aggregates or string aggregates</a:t>
            </a:r>
          </a:p>
          <a:p>
            <a:r>
              <a:rPr lang="en-US" sz="2000" dirty="0"/>
              <a:t>Other Names: “nest”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Group(By)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62" y="4359788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sz="3200" baseline="30000" dirty="0">
                <a:solidFill>
                  <a:srgbClr val="DA1F28"/>
                </a:solidFill>
                <a:latin typeface="Arial" charset="0"/>
                <a:ea typeface="+mn-ea"/>
                <a:cs typeface="+mn-cs"/>
              </a:rPr>
              <a:t>Input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582745"/>
              </p:ext>
            </p:extLst>
          </p:nvPr>
        </p:nvGraphicFramePr>
        <p:xfrm>
          <a:off x="1662938" y="4538472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345" y="4386072"/>
            <a:ext cx="2008884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t.groupByKey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6A3AAC08-5E80-2246-BB09-8B57B672A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39154"/>
              </p:ext>
            </p:extLst>
          </p:nvPr>
        </p:nvGraphicFramePr>
        <p:xfrm>
          <a:off x="6703529" y="4516906"/>
          <a:ext cx="2008884" cy="1264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[o1, o2]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45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GroupBy</a:t>
            </a:r>
            <a:r>
              <a:rPr lang="en-US" dirty="0"/>
              <a:t> Example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65A8256-32F6-3EEA-DA5A-C7D0A8AE9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1363" y="1063978"/>
            <a:ext cx="2293049" cy="748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Input: a collection of user ratings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DA85A3F-54F1-ACE9-7062-962290A26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02803"/>
              </p:ext>
            </p:extLst>
          </p:nvPr>
        </p:nvGraphicFramePr>
        <p:xfrm>
          <a:off x="146691" y="1807464"/>
          <a:ext cx="2047869" cy="18272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47869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396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user1 product1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5082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user1 product2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user1 product3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user2 product26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11" name="Text Box 3">
            <a:extLst>
              <a:ext uri="{FF2B5EF4-FFF2-40B4-BE49-F238E27FC236}">
                <a16:creationId xmlns:a16="http://schemas.microsoft.com/office/drawing/2014/main" id="{C1F7A86C-ECBC-0D9A-F6CE-197A63668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4272" y="1599715"/>
            <a:ext cx="2855279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map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(f), where: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def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f (s):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baseline="0" dirty="0">
                <a:solidFill>
                  <a:srgbClr val="DA1F28"/>
                </a:solidFill>
                <a:latin typeface="Arial" charset="0"/>
                <a:cs typeface="+mn-cs"/>
              </a:rPr>
              <a:t>    splits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 = </a:t>
            </a:r>
            <a:r>
              <a:rPr lang="en-US" dirty="0" err="1">
                <a:solidFill>
                  <a:srgbClr val="DA1F28"/>
                </a:solidFill>
                <a:latin typeface="Arial" charset="0"/>
                <a:cs typeface="+mn-cs"/>
              </a:rPr>
              <a:t>s.split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(“ “)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   return (splits[0],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baseline="0" dirty="0">
                <a:solidFill>
                  <a:srgbClr val="DA1F28"/>
                </a:solidFill>
                <a:latin typeface="Arial" charset="0"/>
                <a:cs typeface="+mn-cs"/>
              </a:rPr>
              <a:t>            (splits[1],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 splits[2]))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D67B9524-3068-C8E9-7412-FB6DFCAF5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322847"/>
              </p:ext>
            </p:extLst>
          </p:nvPr>
        </p:nvGraphicFramePr>
        <p:xfrm>
          <a:off x="6007741" y="1599715"/>
          <a:ext cx="2985386" cy="2108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8538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(“product1”, 5.0))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(“product2”, 1.0))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(“product3”, 5.0))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(“user2”, (“product26”, 5.0))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</a:tbl>
          </a:graphicData>
        </a:graphic>
      </p:graphicFrame>
      <p:sp>
        <p:nvSpPr>
          <p:cNvPr id="6" name="Text Box 3">
            <a:extLst>
              <a:ext uri="{FF2B5EF4-FFF2-40B4-BE49-F238E27FC236}">
                <a16:creationId xmlns:a16="http://schemas.microsoft.com/office/drawing/2014/main" id="{671168A1-C0F9-0829-0502-C581930AF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794" y="4238726"/>
            <a:ext cx="28552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groupByKey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02073602-492F-9278-3A92-CD2DE9A9B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80379"/>
              </p:ext>
            </p:extLst>
          </p:nvPr>
        </p:nvGraphicFramePr>
        <p:xfrm>
          <a:off x="3883152" y="5036312"/>
          <a:ext cx="5260848" cy="1422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60848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[(“product1”, 5.0), (“product2”, 1.0), (“product3”, 5.0)])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(“user2”, [(“product26”, 5.0)])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</a:tbl>
          </a:graphicData>
        </a:graphic>
      </p:graphicFrame>
      <p:sp>
        <p:nvSpPr>
          <p:cNvPr id="8" name="Down Arrow 7">
            <a:extLst>
              <a:ext uri="{FF2B5EF4-FFF2-40B4-BE49-F238E27FC236}">
                <a16:creationId xmlns:a16="http://schemas.microsoft.com/office/drawing/2014/main" id="{1E3825C2-5C9D-E949-E14E-9F024DB034AA}"/>
              </a:ext>
            </a:extLst>
          </p:cNvPr>
          <p:cNvSpPr/>
          <p:nvPr/>
        </p:nvSpPr>
        <p:spPr>
          <a:xfrm>
            <a:off x="7500433" y="3817377"/>
            <a:ext cx="256032" cy="110947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Input: Collection of (k, v) pairs, Output: Collection of (k, v) pairs</a:t>
            </a:r>
          </a:p>
          <a:p>
            <a:r>
              <a:rPr lang="en-US" sz="2000" dirty="0"/>
              <a:t>Also called “</a:t>
            </a:r>
            <a:r>
              <a:rPr lang="en-US" sz="2000" dirty="0" err="1"/>
              <a:t>reduceByKey</a:t>
            </a:r>
            <a:r>
              <a:rPr lang="en-US" sz="2000" dirty="0"/>
              <a:t>” or “</a:t>
            </a:r>
            <a:r>
              <a:rPr lang="en-US" sz="2000" dirty="0" err="1"/>
              <a:t>aggregateByKey</a:t>
            </a:r>
            <a:r>
              <a:rPr lang="en-US" sz="2000" dirty="0"/>
              <a:t>” </a:t>
            </a:r>
          </a:p>
          <a:p>
            <a:pPr lvl="1"/>
            <a:r>
              <a:rPr lang="en-US" sz="1600" dirty="0"/>
              <a:t>Need to specify a “reduce” or “aggregate” function</a:t>
            </a:r>
          </a:p>
          <a:p>
            <a:r>
              <a:rPr lang="en-US" sz="2000" dirty="0"/>
              <a:t>Group values by key, and apply a provided “function” to get a single value</a:t>
            </a:r>
          </a:p>
          <a:p>
            <a:r>
              <a:rPr lang="en-US" sz="2000" dirty="0"/>
              <a:t>SQL has a predefined set of functions (SUM, COUNT, MAX, …)</a:t>
            </a:r>
          </a:p>
          <a:p>
            <a:endParaRPr lang="en-US" sz="14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Group(By) Aggregates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79" y="4475141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sz="3200" baseline="30000" dirty="0">
                <a:solidFill>
                  <a:srgbClr val="DA1F28"/>
                </a:solidFill>
                <a:latin typeface="Arial" charset="0"/>
                <a:ea typeface="+mn-ea"/>
                <a:cs typeface="+mn-cs"/>
              </a:rPr>
              <a:t>Input t</a:t>
            </a:r>
            <a:endParaRPr kumimoji="0" lang="en-US" sz="3200" b="0" i="0" u="none" strike="noStrike" kern="1200" cap="none" spc="0" normalizeH="0" baseline="3000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/>
        </p:nvGraphicFramePr>
        <p:xfrm>
          <a:off x="1678753" y="4653825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364" y="4501425"/>
            <a:ext cx="222048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t.reduceBy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Key(f)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6A3AAC08-5E80-2246-BB09-8B57B672A8BC}"/>
              </a:ext>
            </a:extLst>
          </p:cNvPr>
          <p:cNvGraphicFramePr>
            <a:graphicFrameLocks noGrp="1"/>
          </p:cNvGraphicFramePr>
          <p:nvPr/>
        </p:nvGraphicFramePr>
        <p:xfrm>
          <a:off x="6719344" y="4632259"/>
          <a:ext cx="2008884" cy="1264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f(o1, 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9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PostgreSQL (and other systems) support user-defined aggregate functions</a:t>
            </a:r>
          </a:p>
          <a:p>
            <a:pPr lvl="1"/>
            <a:r>
              <a:rPr lang="en-US" sz="1400" dirty="0" err="1"/>
              <a:t>init</a:t>
            </a:r>
            <a:r>
              <a:rPr lang="en-US" sz="1400" dirty="0"/>
              <a:t>(): what’s the initial state (e.g., for AVG: </a:t>
            </a:r>
            <a:r>
              <a:rPr lang="en-US" sz="1400" dirty="0">
                <a:solidFill>
                  <a:srgbClr val="0070C0"/>
                </a:solidFill>
              </a:rPr>
              <a:t>(count = 0, sum = 0)) </a:t>
            </a:r>
          </a:p>
          <a:p>
            <a:pPr lvl="1"/>
            <a:r>
              <a:rPr lang="en-US" sz="1400" dirty="0"/>
              <a:t>update(): modify state given a new value (e.g., for AVG: </a:t>
            </a:r>
            <a:r>
              <a:rPr lang="en-US" sz="1400" dirty="0">
                <a:solidFill>
                  <a:srgbClr val="0070C0"/>
                </a:solidFill>
              </a:rPr>
              <a:t>(count + 1, sum + </a:t>
            </a:r>
            <a:r>
              <a:rPr lang="en-US" sz="1400" dirty="0" err="1">
                <a:solidFill>
                  <a:srgbClr val="0070C0"/>
                </a:solidFill>
              </a:rPr>
              <a:t>newval</a:t>
            </a:r>
            <a:r>
              <a:rPr lang="en-US" sz="1400" dirty="0">
                <a:solidFill>
                  <a:srgbClr val="0070C0"/>
                </a:solidFill>
              </a:rPr>
              <a:t>))</a:t>
            </a:r>
          </a:p>
          <a:p>
            <a:pPr lvl="1"/>
            <a:r>
              <a:rPr lang="en-US" sz="1400" dirty="0"/>
              <a:t>final(): generate the final aggregate (e.g., for AVG: </a:t>
            </a:r>
            <a:r>
              <a:rPr lang="en-US" sz="1400" dirty="0">
                <a:solidFill>
                  <a:srgbClr val="0070C0"/>
                </a:solidFill>
              </a:rPr>
              <a:t>sum/count)</a:t>
            </a:r>
          </a:p>
          <a:p>
            <a:pPr lvl="1"/>
            <a:r>
              <a:rPr lang="en-US" sz="1400" dirty="0"/>
              <a:t>The update operation must be insensitive to the order in which the values are processed</a:t>
            </a:r>
          </a:p>
          <a:p>
            <a:pPr lvl="1"/>
            <a:r>
              <a:rPr lang="en-US" sz="1400" dirty="0"/>
              <a:t>i.e., output should be the same if it sees: v1, v2, v3, versus if it sees: v3, v2, v1 in that order</a:t>
            </a:r>
          </a:p>
          <a:p>
            <a:pPr lvl="1"/>
            <a:r>
              <a:rPr lang="en-US" sz="1400" dirty="0"/>
              <a:t>Must process tuples sequentially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Another way to do it</a:t>
            </a:r>
          </a:p>
          <a:p>
            <a:pPr lvl="1"/>
            <a:r>
              <a:rPr lang="en-US" sz="1400" dirty="0"/>
              <a:t>Provide a binary function that is commutative and distributive</a:t>
            </a:r>
          </a:p>
          <a:p>
            <a:pPr lvl="1"/>
            <a:r>
              <a:rPr lang="en-US" sz="1400" dirty="0"/>
              <a:t>Shouldn’t matter in which order the objects are processed</a:t>
            </a:r>
          </a:p>
          <a:p>
            <a:pPr lvl="1"/>
            <a:r>
              <a:rPr lang="en-US" sz="1400" dirty="0"/>
              <a:t>More ”parallelizable”</a:t>
            </a:r>
          </a:p>
          <a:p>
            <a:pPr lvl="1"/>
            <a:r>
              <a:rPr lang="en-US" sz="1400" dirty="0"/>
              <a:t>Can generate a (sum, count) pair, but for “average” need another “map”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Group(By) Aggregates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738EC-5066-2740-9C55-36EE9B83ACC0}"/>
              </a:ext>
            </a:extLst>
          </p:cNvPr>
          <p:cNvSpPr txBox="1"/>
          <p:nvPr/>
        </p:nvSpPr>
        <p:spPr>
          <a:xfrm>
            <a:off x="5410200" y="2736502"/>
            <a:ext cx="15712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 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 = update(s, v1)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 = update(s, v2)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final(s)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E0E2A-C042-6341-B9BB-C94EF05ECD08}"/>
              </a:ext>
            </a:extLst>
          </p:cNvPr>
          <p:cNvSpPr txBox="1"/>
          <p:nvPr/>
        </p:nvSpPr>
        <p:spPr>
          <a:xfrm>
            <a:off x="5410200" y="5562600"/>
            <a:ext cx="29514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Any of these are fine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f(f(f(v1, v2), f(v3, v4)), v5)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f(f(f(v1, f(v2, v3)), v4)), v5)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f(f(f(f(f(v1, v2), v3), v4), v5)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f(f(v1, f(v2, v3)), f(v4, v5))</a:t>
            </a:r>
          </a:p>
        </p:txBody>
      </p:sp>
    </p:spTree>
    <p:extLst>
      <p:ext uri="{BB962C8B-B14F-4D97-AF65-F5344CB8AC3E}">
        <p14:creationId xmlns:p14="http://schemas.microsoft.com/office/powerpoint/2010/main" val="237863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Opposite of “nest” (group by)</a:t>
            </a:r>
          </a:p>
          <a:p>
            <a:r>
              <a:rPr lang="en-US" sz="2000" dirty="0"/>
              <a:t>Similar to “</a:t>
            </a:r>
            <a:r>
              <a:rPr lang="en-US" sz="2000" dirty="0" err="1"/>
              <a:t>flatMap</a:t>
            </a:r>
            <a:r>
              <a:rPr lang="en-US" sz="2000" dirty="0"/>
              <a:t>” and “unwind” (in MongoDB)</a:t>
            </a:r>
            <a:endParaRPr lang="en-US" sz="1800" dirty="0"/>
          </a:p>
          <a:p>
            <a:pPr lvl="1"/>
            <a:r>
              <a:rPr lang="en-US" sz="1600" dirty="0"/>
              <a:t>But defined for relational algebra (extended to handle sets as values)</a:t>
            </a:r>
          </a:p>
          <a:p>
            <a:r>
              <a:rPr lang="en-US" sz="2000" dirty="0"/>
              <a:t>Useful abstraction to deal with non-1NF data (e.g., JSON which supports arrays)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Unnest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940" y="4012418"/>
            <a:ext cx="989502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87852"/>
              </p:ext>
            </p:extLst>
          </p:nvPr>
        </p:nvGraphicFramePr>
        <p:xfrm>
          <a:off x="6800490" y="4399978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6A3AAC08-5E80-2246-BB09-8B57B672A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58225"/>
              </p:ext>
            </p:extLst>
          </p:nvPr>
        </p:nvGraphicFramePr>
        <p:xfrm>
          <a:off x="1359208" y="4433046"/>
          <a:ext cx="2008884" cy="1264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[o1, o2]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9" name="Text Box 3">
            <a:extLst>
              <a:ext uri="{FF2B5EF4-FFF2-40B4-BE49-F238E27FC236}">
                <a16:creationId xmlns:a16="http://schemas.microsoft.com/office/drawing/2014/main" id="{DBDC9B30-8D6F-F448-A174-1AB3F4C59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838" y="4034860"/>
            <a:ext cx="1005404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unnest</a:t>
            </a:r>
          </a:p>
        </p:txBody>
      </p:sp>
    </p:spTree>
    <p:extLst>
      <p:ext uri="{BB962C8B-B14F-4D97-AF65-F5344CB8AC3E}">
        <p14:creationId xmlns:p14="http://schemas.microsoft.com/office/powerpoint/2010/main" val="3475471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Input: Two collections, Output: One collection</a:t>
            </a:r>
          </a:p>
          <a:p>
            <a:r>
              <a:rPr lang="en-US" sz="2400" dirty="0"/>
              <a:t>SQL support: union/except/intersection</a:t>
            </a:r>
          </a:p>
          <a:p>
            <a:pPr lvl="1"/>
            <a:r>
              <a:rPr lang="en-US" sz="1800" dirty="0"/>
              <a:t>Requires collections (tables) to have the same schema</a:t>
            </a:r>
          </a:p>
          <a:p>
            <a:pPr lvl="1"/>
            <a:r>
              <a:rPr lang="en-US" sz="1800" dirty="0"/>
              <a:t>Removes duplicates by default (most SQL operations don’t remove duplicates)</a:t>
            </a:r>
          </a:p>
          <a:p>
            <a:pPr lvl="1"/>
            <a:r>
              <a:rPr lang="en-US" sz="1800" dirty="0"/>
              <a:t>Can use “union all” etc., to preserve duplicates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Set Union/Intersection/Difference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0453B34-F74D-7842-89F1-5AB367CD5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00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733D3A8-4DF0-5D4D-9179-52D31AD9A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AAC1890-C85B-8C4C-A0AB-AD351D68E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2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0C500BB-F4CB-4C4F-8CEA-1BDFCBE24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4102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B74C0C5-0521-C74C-9C41-A1636761E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200" y="4102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CB9008E8-B478-3E48-ACD0-F16B3130B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61A073B-641A-E74D-B171-B23BF76A5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DB14891-DCA1-514E-9EC8-406B127F5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D52ECF8-4893-8640-86A4-63FBEDA4B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D21378BC-2B57-DB4E-818F-98F709C40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025" y="53975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808A5D21-6D0B-2048-B7D5-4B13F9C4B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550" y="50927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FAE8942-70A4-4743-912D-74AB0A01F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0" y="3619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⋃ s: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20EA529B-22D1-2C46-B0F4-4165078A1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3581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B5BF9129-D80F-A74A-A419-1DAEDF9AE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3581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A7FB5AB8-7499-4B4F-A471-794E2301F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4114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B2B42ECD-966E-8846-9300-F7914B194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4114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65AC59AF-91D8-7341-A87F-E681DAA32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FF3120CA-2096-F043-B57B-431F59725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5EE32F4A-C884-D74C-9295-087C4C1F6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13D137C9-9686-2343-AD76-EF354A06A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14B7E5F5-06EE-8948-A651-7FEB6FA1F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600" y="3619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 – s:</a:t>
            </a:r>
          </a:p>
        </p:txBody>
      </p:sp>
    </p:spTree>
    <p:extLst>
      <p:ext uri="{BB962C8B-B14F-4D97-AF65-F5344CB8AC3E}">
        <p14:creationId xmlns:p14="http://schemas.microsoft.com/office/powerpoint/2010/main" val="250579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04334"/>
            <a:ext cx="8229600" cy="4820265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Online Transaction Processing (OLTP)</a:t>
            </a:r>
          </a:p>
          <a:p>
            <a:pPr lvl="1"/>
            <a:r>
              <a:rPr lang="en-US" sz="2400" dirty="0">
                <a:latin typeface="Calibri" charset="0"/>
              </a:rPr>
              <a:t>E-commerce, Airline Reservations, Class registrations, etc.</a:t>
            </a:r>
          </a:p>
          <a:p>
            <a:pPr lvl="1"/>
            <a:r>
              <a:rPr lang="en-US" sz="2400" dirty="0">
                <a:latin typeface="Calibri" charset="0"/>
              </a:rPr>
              <a:t>Simple queries (get all orders for a customer)</a:t>
            </a:r>
          </a:p>
          <a:p>
            <a:pPr lvl="1"/>
            <a:r>
              <a:rPr lang="en-US" sz="2400" dirty="0">
                <a:latin typeface="Calibri" charset="0"/>
              </a:rPr>
              <a:t>Many updates (inserts, updates, deletes)</a:t>
            </a:r>
          </a:p>
          <a:p>
            <a:pPr lvl="1"/>
            <a:r>
              <a:rPr lang="en-US" sz="2400" dirty="0">
                <a:latin typeface="Calibri" charset="0"/>
              </a:rPr>
              <a:t>Need ACID properties (consistency, etc.)</a:t>
            </a:r>
          </a:p>
          <a:p>
            <a:r>
              <a:rPr lang="en-US" sz="2800" dirty="0">
                <a:latin typeface="Calibri" charset="0"/>
              </a:rPr>
              <a:t>Online Analytical Processing (OLAP)</a:t>
            </a:r>
          </a:p>
          <a:p>
            <a:pPr lvl="1"/>
            <a:r>
              <a:rPr lang="en-US" sz="2400" dirty="0">
                <a:latin typeface="Calibri" charset="0"/>
              </a:rPr>
              <a:t>Decision-support, data mining, ML (today), etc.</a:t>
            </a:r>
          </a:p>
          <a:p>
            <a:pPr lvl="1"/>
            <a:r>
              <a:rPr lang="en-US" sz="2400" dirty="0">
                <a:latin typeface="Calibri" charset="0"/>
              </a:rPr>
              <a:t>Huge volumes of data, but not updated </a:t>
            </a:r>
          </a:p>
          <a:p>
            <a:pPr lvl="1"/>
            <a:r>
              <a:rPr lang="en-US" sz="2400" dirty="0">
                <a:latin typeface="Calibri" charset="0"/>
              </a:rPr>
              <a:t>Complex, but read-only queries (many joins, group-</a:t>
            </a:r>
            <a:r>
              <a:rPr lang="en-US" sz="2400" dirty="0" err="1">
                <a:latin typeface="Calibri" charset="0"/>
              </a:rPr>
              <a:t>by’s</a:t>
            </a:r>
            <a:r>
              <a:rPr lang="en-US" sz="2400" dirty="0">
                <a:latin typeface="Calibri" charset="0"/>
              </a:rPr>
              <a:t>)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RDBMS: Application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35475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Input: Two tables, Output: One table</a:t>
            </a:r>
          </a:p>
          <a:p>
            <a:r>
              <a:rPr lang="en-US" sz="2400" dirty="0"/>
              <a:t>Note: a “set” product will result in nested output</a:t>
            </a:r>
          </a:p>
          <a:p>
            <a:pPr lvl="1"/>
            <a:r>
              <a:rPr lang="en-US" sz="1800" dirty="0"/>
              <a:t>First row would be: ((alpha, 1), (alpha, 10, a))</a:t>
            </a:r>
          </a:p>
          <a:p>
            <a:pPr lvl="1"/>
            <a:r>
              <a:rPr lang="en-US" sz="1800" dirty="0"/>
              <a:t>Relation algebra flattens it</a:t>
            </a:r>
          </a:p>
          <a:p>
            <a:pPr lvl="1"/>
            <a:endParaRPr lang="en-US" sz="1800" dirty="0"/>
          </a:p>
          <a:p>
            <a:endParaRPr lang="en-US" sz="16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Cartesian Product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6F96984F-A035-114B-A8F1-5ED0AB762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9881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9B3F693-F04C-C040-898A-F5996CBE5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310515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× s: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8C6E76D-1975-E447-AFC0-0C06C013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3CF142-9029-0141-A0A8-64E095589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50A25C8-3778-F146-8C81-05E34492A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368935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8BF4BA3A-0BA9-CE4A-9FF1-4C97AFD5C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368935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04744955-8370-4242-951F-95BF31460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2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EC65B24B-115F-D047-9C16-6E6B6101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D7B6436F-3476-2A4B-B061-02B53926C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200" y="368935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051136B5-2540-FA48-B291-08F0F8F83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368935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4D424DCB-DFD7-9E47-86E7-9665900DD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D7FB006A-0034-D943-874F-380DE13FF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68935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90CEC298-66E2-5C4E-A5C3-66AD86DF4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445135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27A42A1B-5500-AE4F-BB8B-D725F532F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775" y="5389942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31C4E85-15A1-8744-B0B7-6C87CA1D9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ABAD5731-E932-5A4F-ADE5-D1F733287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7AD64543-8013-6E45-9497-F1558ACA4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151902BB-1FC3-FA49-B00F-D2ECAC991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3E41E572-C75B-4849-9620-C6E6A350B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46A78EB6-CF29-EA48-95F9-8011C2E7E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98BC5DB6-057C-6543-AE1C-1EE3E43E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DCB55376-3F66-6E4F-BE66-70AF06B5A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C3971DC9-72AC-1E4C-8DFF-0C57810C8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FEF916E5-B2B4-3642-8BEB-3B339F73B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graphicFrame>
        <p:nvGraphicFramePr>
          <p:cNvPr id="34" name="Object 2">
            <a:extLst>
              <a:ext uri="{FF2B5EF4-FFF2-40B4-BE49-F238E27FC236}">
                <a16:creationId xmlns:a16="http://schemas.microsoft.com/office/drawing/2014/main" id="{136B1479-DC54-5E45-B799-D8ED1BE8D5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250" y="2971800"/>
          <a:ext cx="1397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70400" imgH="9347200" progId="Equation.3">
                  <p:embed/>
                </p:oleObj>
              </mc:Choice>
              <mc:Fallback>
                <p:oleObj name="Equation" r:id="rId2" imgW="4470400" imgH="9347200" progId="Equation.3">
                  <p:embed/>
                  <p:pic>
                    <p:nvPicPr>
                      <p:cNvPr id="34" name="Object 2">
                        <a:extLst>
                          <a:ext uri="{FF2B5EF4-FFF2-40B4-BE49-F238E27FC236}">
                            <a16:creationId xmlns:a16="http://schemas.microsoft.com/office/drawing/2014/main" id="{136B1479-DC54-5E45-B799-D8ED1BE8D5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0" y="2971800"/>
                        <a:ext cx="13970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188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Input: Two tables, Output: One table</a:t>
            </a:r>
          </a:p>
          <a:p>
            <a:r>
              <a:rPr lang="en-US" sz="2400" dirty="0"/>
              <a:t>Note: a “set” product will result in nested output</a:t>
            </a:r>
          </a:p>
          <a:p>
            <a:pPr lvl="1"/>
            <a:r>
              <a:rPr lang="en-US" sz="1800" dirty="0"/>
              <a:t>First row would be: ((alpha, 1), (alpha, 10, a))</a:t>
            </a:r>
          </a:p>
          <a:p>
            <a:pPr lvl="1"/>
            <a:r>
              <a:rPr lang="en-US" sz="1800" dirty="0"/>
              <a:t>Relation algebra flattens it</a:t>
            </a:r>
          </a:p>
          <a:p>
            <a:pPr lvl="1"/>
            <a:endParaRPr lang="en-US" sz="1800" dirty="0"/>
          </a:p>
          <a:p>
            <a:endParaRPr lang="en-US" sz="16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Cartesian Product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665D688-CF35-9B86-4956-D8B8A979C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14170"/>
              </p:ext>
            </p:extLst>
          </p:nvPr>
        </p:nvGraphicFramePr>
        <p:xfrm>
          <a:off x="457200" y="3619500"/>
          <a:ext cx="664464" cy="17937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4464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8C7A6-7CD1-B34F-2FBD-E61906455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823120"/>
              </p:ext>
            </p:extLst>
          </p:nvPr>
        </p:nvGraphicFramePr>
        <p:xfrm>
          <a:off x="2389632" y="3727220"/>
          <a:ext cx="664464" cy="13453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4464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E8BD4B-ADB0-B89D-3662-064C559D5266}"/>
              </a:ext>
            </a:extLst>
          </p:cNvPr>
          <p:cNvSpPr txBox="1"/>
          <p:nvPr/>
        </p:nvSpPr>
        <p:spPr>
          <a:xfrm>
            <a:off x="1479804" y="4107489"/>
            <a:ext cx="429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×</a:t>
            </a:r>
            <a:endParaRPr lang="en-US" sz="32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9EA479-8BDE-BE3C-7F52-2D060D7D2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534015"/>
              </p:ext>
            </p:extLst>
          </p:nvPr>
        </p:nvGraphicFramePr>
        <p:xfrm>
          <a:off x="4785360" y="3207980"/>
          <a:ext cx="1304546" cy="31390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0454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(o1, x1)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(o1, x2)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(o1, x3)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(o2, x1)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08565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(o3, x2)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83378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(o4, x3)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02560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63618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B361DEE-5099-A80D-C85D-463455F09649}"/>
              </a:ext>
            </a:extLst>
          </p:cNvPr>
          <p:cNvSpPr txBox="1"/>
          <p:nvPr/>
        </p:nvSpPr>
        <p:spPr>
          <a:xfrm>
            <a:off x="3547872" y="412089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7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Input: Two tables, Output: One table</a:t>
            </a:r>
          </a:p>
          <a:p>
            <a:r>
              <a:rPr lang="en-US" sz="2000" dirty="0"/>
              <a:t>Cartesian product followed by a “select”/“map”</a:t>
            </a:r>
          </a:p>
          <a:p>
            <a:r>
              <a:rPr lang="en-US" sz="2000" dirty="0"/>
              <a:t>Many variations of joins used in database literature</a:t>
            </a:r>
          </a:p>
          <a:p>
            <a:pPr lvl="1"/>
            <a:r>
              <a:rPr lang="en-US" sz="1200" dirty="0"/>
              <a:t>Note: semi-join and anti-join are technically “select” operations on “r”, not a ”join” operation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Joins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D5A4-A8E8-2D42-A07E-BB203CCC0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1004"/>
            <a:ext cx="6477000" cy="43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91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Another way to look at a left outer join</a:t>
            </a:r>
          </a:p>
          <a:p>
            <a:r>
              <a:rPr lang="en-US" sz="2000" dirty="0"/>
              <a:t>Input: Table, Output: Table</a:t>
            </a:r>
          </a:p>
          <a:p>
            <a:r>
              <a:rPr lang="en-US" sz="2000" dirty="0"/>
              <a:t>Augment the input table with data from another table</a:t>
            </a:r>
          </a:p>
          <a:p>
            <a:r>
              <a:rPr lang="en-US" sz="2000" dirty="0"/>
              <a:t>Supported by “Excel”, MongoDB, etc.</a:t>
            </a:r>
            <a:endParaRPr lang="en-US" sz="12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Lookup</a:t>
            </a: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0C9D91F7-9D99-0046-85C9-924175733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86" y="3008372"/>
            <a:ext cx="111133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R</a:t>
            </a:r>
          </a:p>
        </p:txBody>
      </p:sp>
      <p:graphicFrame>
        <p:nvGraphicFramePr>
          <p:cNvPr id="4" name="Table 36">
            <a:extLst>
              <a:ext uri="{FF2B5EF4-FFF2-40B4-BE49-F238E27FC236}">
                <a16:creationId xmlns:a16="http://schemas.microsoft.com/office/drawing/2014/main" id="{A99A3070-F22B-7D4C-A985-031FEACF6539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3031345"/>
          <a:ext cx="22615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graphicFrame>
        <p:nvGraphicFramePr>
          <p:cNvPr id="38" name="Table 36">
            <a:extLst>
              <a:ext uri="{FF2B5EF4-FFF2-40B4-BE49-F238E27FC236}">
                <a16:creationId xmlns:a16="http://schemas.microsoft.com/office/drawing/2014/main" id="{06247144-F88B-3B47-89B6-19B790C48237}"/>
              </a:ext>
            </a:extLst>
          </p:cNvPr>
          <p:cNvGraphicFramePr>
            <a:graphicFrameLocks noGrp="1"/>
          </p:cNvGraphicFramePr>
          <p:nvPr/>
        </p:nvGraphicFramePr>
        <p:xfrm>
          <a:off x="3564454" y="4859900"/>
          <a:ext cx="22615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97986A-0577-1249-9F6B-0C1FFC59B77E}"/>
              </a:ext>
            </a:extLst>
          </p:cNvPr>
          <p:cNvCxnSpPr/>
          <p:nvPr/>
        </p:nvCxnSpPr>
        <p:spPr>
          <a:xfrm>
            <a:off x="3847951" y="3886200"/>
            <a:ext cx="1905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AEEDFF-4046-FD4B-83F8-68693F97E712}"/>
              </a:ext>
            </a:extLst>
          </p:cNvPr>
          <p:cNvSpPr txBox="1"/>
          <p:nvPr/>
        </p:nvSpPr>
        <p:spPr>
          <a:xfrm>
            <a:off x="3666796" y="3572730"/>
            <a:ext cx="1662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Lookup in S using “C”</a:t>
            </a:r>
          </a:p>
        </p:txBody>
      </p:sp>
      <p:sp>
        <p:nvSpPr>
          <p:cNvPr id="42" name="Text Box 3">
            <a:extLst>
              <a:ext uri="{FF2B5EF4-FFF2-40B4-BE49-F238E27FC236}">
                <a16:creationId xmlns:a16="http://schemas.microsoft.com/office/drawing/2014/main" id="{5C9C46D2-2A37-5C44-ADE3-8DC575E92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35" y="6448735"/>
            <a:ext cx="111133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S</a:t>
            </a:r>
          </a:p>
        </p:txBody>
      </p:sp>
      <p:graphicFrame>
        <p:nvGraphicFramePr>
          <p:cNvPr id="43" name="Table 36">
            <a:extLst>
              <a:ext uri="{FF2B5EF4-FFF2-40B4-BE49-F238E27FC236}">
                <a16:creationId xmlns:a16="http://schemas.microsoft.com/office/drawing/2014/main" id="{14796BC9-103F-3149-B8A6-4DC0C41EAD91}"/>
              </a:ext>
            </a:extLst>
          </p:cNvPr>
          <p:cNvGraphicFramePr>
            <a:graphicFrameLocks noGrp="1"/>
          </p:cNvGraphicFramePr>
          <p:nvPr/>
        </p:nvGraphicFramePr>
        <p:xfrm>
          <a:off x="6043942" y="2877820"/>
          <a:ext cx="29338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70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3120952469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2843293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sp>
        <p:nvSpPr>
          <p:cNvPr id="44" name="Text Box 3">
            <a:extLst>
              <a:ext uri="{FF2B5EF4-FFF2-40B4-BE49-F238E27FC236}">
                <a16:creationId xmlns:a16="http://schemas.microsoft.com/office/drawing/2014/main" id="{F1E6570B-F9C3-C34D-9E31-5EDEE83DC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5746" y="6062374"/>
            <a:ext cx="24562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 must be a “key” for S, o/w not well-defined</a:t>
            </a:r>
          </a:p>
        </p:txBody>
      </p:sp>
    </p:spTree>
    <p:extLst>
      <p:ext uri="{BB962C8B-B14F-4D97-AF65-F5344CB8AC3E}">
        <p14:creationId xmlns:p14="http://schemas.microsoft.com/office/powerpoint/2010/main" val="375078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Flip rows and columns</a:t>
            </a:r>
          </a:p>
          <a:p>
            <a:r>
              <a:rPr lang="en-US" sz="2000" dirty="0"/>
              <a:t>No SQL equivalent, although supported by many systems (e.g., CROSSTAB in PostgreSQL)</a:t>
            </a:r>
          </a:p>
          <a:p>
            <a:r>
              <a:rPr lang="en-US" sz="2000" dirty="0"/>
              <a:t>Usually used in conjunction with aggregates (so that the number of rows is small)</a:t>
            </a:r>
            <a:endParaRPr lang="en-US" sz="12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Pivot</a:t>
            </a: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0C9D91F7-9D99-0046-85C9-924175733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90" y="3654006"/>
            <a:ext cx="111133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R</a:t>
            </a:r>
          </a:p>
        </p:txBody>
      </p:sp>
      <p:graphicFrame>
        <p:nvGraphicFramePr>
          <p:cNvPr id="4" name="Table 36">
            <a:extLst>
              <a:ext uri="{FF2B5EF4-FFF2-40B4-BE49-F238E27FC236}">
                <a16:creationId xmlns:a16="http://schemas.microsoft.com/office/drawing/2014/main" id="{A99A3070-F22B-7D4C-A985-031FEACF6539}"/>
              </a:ext>
            </a:extLst>
          </p:cNvPr>
          <p:cNvGraphicFramePr>
            <a:graphicFrameLocks noGrp="1"/>
          </p:cNvGraphicFramePr>
          <p:nvPr/>
        </p:nvGraphicFramePr>
        <p:xfrm>
          <a:off x="1318404" y="3676979"/>
          <a:ext cx="22615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graphicFrame>
        <p:nvGraphicFramePr>
          <p:cNvPr id="12" name="Table 36">
            <a:extLst>
              <a:ext uri="{FF2B5EF4-FFF2-40B4-BE49-F238E27FC236}">
                <a16:creationId xmlns:a16="http://schemas.microsoft.com/office/drawing/2014/main" id="{7319C510-A994-7346-B3BA-B914CCB7FD8C}"/>
              </a:ext>
            </a:extLst>
          </p:cNvPr>
          <p:cNvGraphicFramePr>
            <a:graphicFrameLocks noGrp="1"/>
          </p:cNvGraphicFramePr>
          <p:nvPr/>
        </p:nvGraphicFramePr>
        <p:xfrm>
          <a:off x="6448245" y="3677010"/>
          <a:ext cx="226155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</a:tbl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6CA9D3C8-9332-174F-9832-F75AFCFB4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395" y="3676979"/>
            <a:ext cx="761748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pivot</a:t>
            </a:r>
          </a:p>
        </p:txBody>
      </p:sp>
    </p:spTree>
    <p:extLst>
      <p:ext uri="{BB962C8B-B14F-4D97-AF65-F5344CB8AC3E}">
        <p14:creationId xmlns:p14="http://schemas.microsoft.com/office/powerpoint/2010/main" val="179288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Sorting and ordering</a:t>
            </a:r>
          </a:p>
          <a:p>
            <a:endParaRPr lang="en-US" sz="2000" dirty="0"/>
          </a:p>
          <a:p>
            <a:r>
              <a:rPr lang="en-US" sz="2000" dirty="0"/>
              <a:t>Ranking (sparse vs dense rank)</a:t>
            </a:r>
          </a:p>
          <a:p>
            <a:endParaRPr lang="en-US" sz="2000" dirty="0"/>
          </a:p>
          <a:p>
            <a:r>
              <a:rPr lang="en-US" sz="2000" dirty="0"/>
              <a:t>Distinct (duplicate elimination)</a:t>
            </a:r>
          </a:p>
          <a:p>
            <a:endParaRPr lang="en-US" sz="2000" dirty="0"/>
          </a:p>
          <a:p>
            <a:r>
              <a:rPr lang="en-US" sz="2000" dirty="0"/>
              <a:t>Sample: generate a random sample</a:t>
            </a:r>
          </a:p>
          <a:p>
            <a:endParaRPr lang="en-US" sz="2000" dirty="0"/>
          </a:p>
          <a:p>
            <a:r>
              <a:rPr lang="en-US" sz="2000" dirty="0"/>
              <a:t>Data Cubes</a:t>
            </a:r>
          </a:p>
          <a:p>
            <a:pPr lvl="1"/>
            <a:r>
              <a:rPr lang="en-US" sz="1600" dirty="0"/>
              <a:t>Allows aggregating on multiple attributes simultaneously</a:t>
            </a:r>
          </a:p>
          <a:p>
            <a:endParaRPr lang="en-US" sz="20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1263830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Many data management systems view data as collection/multiset of tuples or objects or (key, value) pairs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A common set of operations supported by most</a:t>
            </a:r>
            <a:endParaRPr lang="en-US" sz="1600" dirty="0">
              <a:latin typeface="Calibri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Some Unary, Some Binary (or more generally, n-</a:t>
            </a:r>
            <a:r>
              <a:rPr lang="en-US" sz="1800" dirty="0" err="1">
                <a:latin typeface="Calibri" charset="0"/>
              </a:rPr>
              <a:t>ary</a:t>
            </a:r>
            <a:r>
              <a:rPr lang="en-US" sz="1800" dirty="0">
                <a:latin typeface="Calibri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Language constructs often map one-to-one to physical operators, but not always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More declarative a language </a:t>
            </a:r>
            <a:r>
              <a:rPr lang="en-US" sz="2000" dirty="0">
                <a:latin typeface="Calibri" charset="0"/>
                <a:sym typeface="Wingdings" pitchFamily="2" charset="2"/>
              </a:rPr>
              <a:t> More opportunities to optimize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e.g., Pandas (Python Library), MongoDB, Apache Spark RDD interface, </a:t>
            </a:r>
            <a:r>
              <a:rPr lang="en-US" sz="1800" dirty="0" err="1">
                <a:latin typeface="Calibri" charset="0"/>
                <a:sym typeface="Wingdings" pitchFamily="2" charset="2"/>
              </a:rPr>
              <a:t>etc</a:t>
            </a:r>
            <a:r>
              <a:rPr lang="en-US" sz="1800" dirty="0">
                <a:latin typeface="Calibri" charset="0"/>
                <a:sym typeface="Wingdings" pitchFamily="2" charset="2"/>
              </a:rPr>
              <a:t>, not declarative even though pretty high-level</a:t>
            </a:r>
            <a:endParaRPr lang="en-US" sz="1800" dirty="0">
              <a:latin typeface="Calibri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However, physical operators themselves can be heavily optimized, especially in parallel settings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65498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621793" y="3091434"/>
            <a:ext cx="8107680" cy="1992630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Parallel/Distributed Architectures; Data Replication;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Sharding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; Failures</a:t>
            </a:r>
          </a:p>
        </p:txBody>
      </p:sp>
    </p:spTree>
    <p:extLst>
      <p:ext uri="{BB962C8B-B14F-4D97-AF65-F5344CB8AC3E}">
        <p14:creationId xmlns:p14="http://schemas.microsoft.com/office/powerpoint/2010/main" val="4189784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Parallel and Distributed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2400" dirty="0"/>
              <a:t>Ability to scale “up” a computer is limited </a:t>
            </a:r>
            <a:r>
              <a:rPr lang="en-IN" sz="2400" dirty="0">
                <a:sym typeface="Wingdings" pitchFamily="2" charset="2"/>
              </a:rPr>
              <a:t> Use many computers together</a:t>
            </a:r>
          </a:p>
          <a:p>
            <a:pPr lvl="1">
              <a:spcAft>
                <a:spcPts val="200"/>
              </a:spcAft>
            </a:pPr>
            <a:r>
              <a:rPr lang="en-IN" sz="2000" dirty="0">
                <a:sym typeface="Wingdings" pitchFamily="2" charset="2"/>
              </a:rPr>
              <a:t>Called cluster or network of computers (and today, just a “data </a:t>
            </a:r>
            <a:r>
              <a:rPr lang="en-IN" sz="2000" dirty="0" err="1">
                <a:sym typeface="Wingdings" pitchFamily="2" charset="2"/>
              </a:rPr>
              <a:t>center</a:t>
            </a:r>
            <a:r>
              <a:rPr lang="en-IN" sz="2000" dirty="0">
                <a:sym typeface="Wingdings" pitchFamily="2" charset="2"/>
              </a:rPr>
              <a:t>”)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Also need to ”meet” where the users are</a:t>
            </a:r>
          </a:p>
          <a:p>
            <a:pPr lvl="1"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To minimize interactive latencies (e.g., social networks)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Has made parallel and distributed architectures very common today</a:t>
            </a:r>
            <a:endParaRPr lang="en-IN" sz="2400" dirty="0"/>
          </a:p>
          <a:p>
            <a:pPr lvl="1"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0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Shared-nothing vs. shared-memory vs. shared-disk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t="4622" r="693" b="5547"/>
          <a:stretch>
            <a:fillRect/>
          </a:stretch>
        </p:blipFill>
        <p:spPr bwMode="auto">
          <a:xfrm>
            <a:off x="1265238" y="1900238"/>
            <a:ext cx="6513512" cy="44402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8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504334"/>
            <a:ext cx="8534399" cy="4820265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Original database systems aimed to support both use cases</a:t>
            </a:r>
          </a:p>
          <a:p>
            <a:r>
              <a:rPr lang="en-US" sz="2400" dirty="0">
                <a:latin typeface="Calibri" charset="0"/>
              </a:rPr>
              <a:t>Slowly, specialized systems were built, starting late 80’s-early 90’s, especially for decision support (Data Warehouses)</a:t>
            </a:r>
          </a:p>
          <a:p>
            <a:r>
              <a:rPr lang="en-US" sz="2400" dirty="0">
                <a:latin typeface="Calibri" charset="0"/>
              </a:rPr>
              <a:t>Today, different RDBMSs systems for different use cases, e.g.,:</a:t>
            </a:r>
            <a:endParaRPr lang="en-US" sz="3200" dirty="0">
              <a:latin typeface="Calibri" charset="0"/>
            </a:endParaRPr>
          </a:p>
          <a:p>
            <a:pPr lvl="1"/>
            <a:r>
              <a:rPr lang="en-US" sz="1800" dirty="0" err="1">
                <a:latin typeface="Calibri" charset="0"/>
              </a:rPr>
              <a:t>VoltDB</a:t>
            </a:r>
            <a:r>
              <a:rPr lang="en-US" sz="1800" dirty="0">
                <a:latin typeface="Calibri" charset="0"/>
              </a:rPr>
              <a:t> for OLTP – fully in-memory, very fast transactions, but no complex queries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sz="1800" dirty="0">
                <a:latin typeface="Calibri" charset="0"/>
              </a:rPr>
              <a:t>Teradata, Aster Data, Snowflake, AWS Redshift – handle PBs of data, but batch updates only – many indexes and summary structures (cubes) for queries – typically “parallel” (i.e., use many machines)</a:t>
            </a:r>
            <a:endParaRPr lang="en-US" sz="10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Fundamental and wide differences in the technology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But both still support SQL as the primary interface (with visualizations, exploration, and other tools on top)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endParaRPr lang="en-US" sz="200" dirty="0">
              <a:latin typeface="Calibri" charset="0"/>
            </a:endParaRPr>
          </a:p>
          <a:p>
            <a:pPr lvl="1"/>
            <a:endParaRPr lang="en-US" sz="32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 Evolution</a:t>
            </a:r>
          </a:p>
        </p:txBody>
      </p:sp>
    </p:spTree>
    <p:extLst>
      <p:ext uri="{BB962C8B-B14F-4D97-AF65-F5344CB8AC3E}">
        <p14:creationId xmlns:p14="http://schemas.microsoft.com/office/powerpoint/2010/main" val="1497545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D5A52-1620-9B47-853E-BA1897A3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5042" y="874628"/>
            <a:ext cx="5685500" cy="2935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3E330-BF7D-F849-A52E-83204002A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3810000"/>
            <a:ext cx="4851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5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713774" name="Rectangle 46"/>
          <p:cNvSpPr>
            <a:spLocks noChangeArrowheads="1"/>
          </p:cNvSpPr>
          <p:nvPr/>
        </p:nvSpPr>
        <p:spPr bwMode="auto">
          <a:xfrm>
            <a:off x="6465888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Distributed transactions are complicated (deadlock detection etc);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72" name="Rectangle 44"/>
          <p:cNvSpPr>
            <a:spLocks noChangeArrowheads="1"/>
          </p:cNvSpPr>
          <p:nvPr/>
        </p:nvSpPr>
        <p:spPr bwMode="auto">
          <a:xfrm>
            <a:off x="4460875" y="3763963"/>
            <a:ext cx="2005013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Transactions complicated; natural fault-tolerance.</a:t>
            </a:r>
          </a:p>
        </p:txBody>
      </p:sp>
      <p:sp>
        <p:nvSpPr>
          <p:cNvPr id="713770" name="Rectangle 42"/>
          <p:cNvSpPr>
            <a:spLocks noChangeArrowheads="1"/>
          </p:cNvSpPr>
          <p:nvPr/>
        </p:nvSpPr>
        <p:spPr bwMode="auto">
          <a:xfrm>
            <a:off x="24542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Cache-coherency an issue</a:t>
            </a:r>
          </a:p>
        </p:txBody>
      </p:sp>
      <p:sp>
        <p:nvSpPr>
          <p:cNvPr id="713768" name="Rectangle 40"/>
          <p:cNvSpPr>
            <a:spLocks noChangeArrowheads="1"/>
          </p:cNvSpPr>
          <p:nvPr/>
        </p:nvSpPr>
        <p:spPr bwMode="auto">
          <a:xfrm>
            <a:off x="4476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Notes </a:t>
            </a:r>
          </a:p>
        </p:txBody>
      </p:sp>
      <p:sp>
        <p:nvSpPr>
          <p:cNvPr id="713764" name="Rectangle 36"/>
          <p:cNvSpPr>
            <a:spLocks noChangeArrowheads="1"/>
          </p:cNvSpPr>
          <p:nvPr/>
        </p:nvSpPr>
        <p:spPr bwMode="auto">
          <a:xfrm>
            <a:off x="4476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Main use</a:t>
            </a:r>
          </a:p>
        </p:txBody>
      </p:sp>
      <p:sp>
        <p:nvSpPr>
          <p:cNvPr id="713762" name="Rectangle 34"/>
          <p:cNvSpPr>
            <a:spLocks noChangeArrowheads="1"/>
          </p:cNvSpPr>
          <p:nvPr/>
        </p:nvSpPr>
        <p:spPr bwMode="auto">
          <a:xfrm>
            <a:off x="4476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Scalability ?</a:t>
            </a:r>
          </a:p>
        </p:txBody>
      </p:sp>
      <p:sp>
        <p:nvSpPr>
          <p:cNvPr id="31753" name="Rectangle 32"/>
          <p:cNvSpPr>
            <a:spLocks noChangeArrowheads="1"/>
          </p:cNvSpPr>
          <p:nvPr/>
        </p:nvSpPr>
        <p:spPr bwMode="auto">
          <a:xfrm>
            <a:off x="4476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Communication between processors</a:t>
            </a:r>
          </a:p>
        </p:txBody>
      </p:sp>
      <p:sp>
        <p:nvSpPr>
          <p:cNvPr id="31754" name="Rectangle 30"/>
          <p:cNvSpPr>
            <a:spLocks noChangeArrowheads="1"/>
          </p:cNvSpPr>
          <p:nvPr/>
        </p:nvSpPr>
        <p:spPr bwMode="auto">
          <a:xfrm>
            <a:off x="4476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46" name="Rectangle 18"/>
          <p:cNvSpPr>
            <a:spLocks noChangeArrowheads="1"/>
          </p:cNvSpPr>
          <p:nvPr/>
        </p:nvSpPr>
        <p:spPr bwMode="auto">
          <a:xfrm>
            <a:off x="6465888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Everywhere</a:t>
            </a:r>
          </a:p>
        </p:txBody>
      </p:sp>
      <p:sp>
        <p:nvSpPr>
          <p:cNvPr id="713745" name="Rectangle 17"/>
          <p:cNvSpPr>
            <a:spLocks noChangeArrowheads="1"/>
          </p:cNvSpPr>
          <p:nvPr/>
        </p:nvSpPr>
        <p:spPr bwMode="auto">
          <a:xfrm>
            <a:off x="4460875" y="5599113"/>
            <a:ext cx="200501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used very often</a:t>
            </a:r>
          </a:p>
        </p:txBody>
      </p:sp>
      <p:sp>
        <p:nvSpPr>
          <p:cNvPr id="713744" name="Rectangle 16"/>
          <p:cNvSpPr>
            <a:spLocks noChangeArrowheads="1"/>
          </p:cNvSpPr>
          <p:nvPr/>
        </p:nvSpPr>
        <p:spPr bwMode="auto">
          <a:xfrm>
            <a:off x="24542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Low degrees of parallelism</a:t>
            </a:r>
          </a:p>
        </p:txBody>
      </p:sp>
      <p:sp>
        <p:nvSpPr>
          <p:cNvPr id="713743" name="Rectangle 15"/>
          <p:cNvSpPr>
            <a:spLocks noChangeArrowheads="1"/>
          </p:cNvSpPr>
          <p:nvPr/>
        </p:nvSpPr>
        <p:spPr bwMode="auto">
          <a:xfrm>
            <a:off x="6465888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Very very scalable</a:t>
            </a:r>
          </a:p>
        </p:txBody>
      </p:sp>
      <p:sp>
        <p:nvSpPr>
          <p:cNvPr id="713742" name="Rectangle 14"/>
          <p:cNvSpPr>
            <a:spLocks noChangeArrowheads="1"/>
          </p:cNvSpPr>
          <p:nvPr/>
        </p:nvSpPr>
        <p:spPr bwMode="auto">
          <a:xfrm>
            <a:off x="4460875" y="2574925"/>
            <a:ext cx="200501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very scalable (disk interconnect is the bottleneck)</a:t>
            </a:r>
          </a:p>
        </p:txBody>
      </p:sp>
      <p:sp>
        <p:nvSpPr>
          <p:cNvPr id="713741" name="Rectangle 13"/>
          <p:cNvSpPr>
            <a:spLocks noChangeArrowheads="1"/>
          </p:cNvSpPr>
          <p:nvPr/>
        </p:nvSpPr>
        <p:spPr bwMode="auto">
          <a:xfrm>
            <a:off x="24542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beyond 32 or 64 or so (memory bus is the bottleneck)</a:t>
            </a:r>
          </a:p>
        </p:txBody>
      </p:sp>
      <p:sp>
        <p:nvSpPr>
          <p:cNvPr id="31761" name="Rectangle 12"/>
          <p:cNvSpPr>
            <a:spLocks noChangeArrowheads="1"/>
          </p:cNvSpPr>
          <p:nvPr/>
        </p:nvSpPr>
        <p:spPr bwMode="auto">
          <a:xfrm>
            <a:off x="6465888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Over a LAN, so slowest</a:t>
            </a:r>
          </a:p>
        </p:txBody>
      </p:sp>
      <p:sp>
        <p:nvSpPr>
          <p:cNvPr id="31762" name="Rectangle 11"/>
          <p:cNvSpPr>
            <a:spLocks noChangeArrowheads="1"/>
          </p:cNvSpPr>
          <p:nvPr/>
        </p:nvSpPr>
        <p:spPr bwMode="auto">
          <a:xfrm>
            <a:off x="4460875" y="1660525"/>
            <a:ext cx="20050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Disk interconnect is very fast</a:t>
            </a:r>
          </a:p>
        </p:txBody>
      </p:sp>
      <p:sp>
        <p:nvSpPr>
          <p:cNvPr id="31763" name="Rectangle 10"/>
          <p:cNvSpPr>
            <a:spLocks noChangeArrowheads="1"/>
          </p:cNvSpPr>
          <p:nvPr/>
        </p:nvSpPr>
        <p:spPr bwMode="auto">
          <a:xfrm>
            <a:off x="24542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Extremely fast</a:t>
            </a:r>
          </a:p>
        </p:txBody>
      </p:sp>
      <p:sp>
        <p:nvSpPr>
          <p:cNvPr id="31764" name="Rectangle 9"/>
          <p:cNvSpPr>
            <a:spLocks noChangeArrowheads="1"/>
          </p:cNvSpPr>
          <p:nvPr/>
        </p:nvSpPr>
        <p:spPr bwMode="auto">
          <a:xfrm>
            <a:off x="6465888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Nothing</a:t>
            </a:r>
          </a:p>
        </p:txBody>
      </p:sp>
      <p:sp>
        <p:nvSpPr>
          <p:cNvPr id="31765" name="Rectangle 8"/>
          <p:cNvSpPr>
            <a:spLocks noChangeArrowheads="1"/>
          </p:cNvSpPr>
          <p:nvPr/>
        </p:nvSpPr>
        <p:spPr bwMode="auto">
          <a:xfrm>
            <a:off x="4460875" y="1165225"/>
            <a:ext cx="20050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Disk</a:t>
            </a:r>
          </a:p>
        </p:txBody>
      </p:sp>
      <p:sp>
        <p:nvSpPr>
          <p:cNvPr id="31766" name="Rectangle 7"/>
          <p:cNvSpPr>
            <a:spLocks noChangeArrowheads="1"/>
          </p:cNvSpPr>
          <p:nvPr/>
        </p:nvSpPr>
        <p:spPr bwMode="auto">
          <a:xfrm>
            <a:off x="24542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Memory</a:t>
            </a:r>
          </a:p>
        </p:txBody>
      </p:sp>
      <p:sp>
        <p:nvSpPr>
          <p:cNvPr id="31767" name="Line 19"/>
          <p:cNvSpPr>
            <a:spLocks noChangeShapeType="1"/>
          </p:cNvSpPr>
          <p:nvPr/>
        </p:nvSpPr>
        <p:spPr bwMode="auto">
          <a:xfrm>
            <a:off x="447675" y="1165225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8" name="Line 20"/>
          <p:cNvSpPr>
            <a:spLocks noChangeShapeType="1"/>
          </p:cNvSpPr>
          <p:nvPr/>
        </p:nvSpPr>
        <p:spPr bwMode="auto">
          <a:xfrm>
            <a:off x="447675" y="16605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9" name="Line 21"/>
          <p:cNvSpPr>
            <a:spLocks noChangeShapeType="1"/>
          </p:cNvSpPr>
          <p:nvPr/>
        </p:nvSpPr>
        <p:spPr bwMode="auto">
          <a:xfrm>
            <a:off x="447675" y="25749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0" name="Line 22"/>
          <p:cNvSpPr>
            <a:spLocks noChangeShapeType="1"/>
          </p:cNvSpPr>
          <p:nvPr/>
        </p:nvSpPr>
        <p:spPr bwMode="auto">
          <a:xfrm>
            <a:off x="447675" y="376396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1" name="Line 23"/>
          <p:cNvSpPr>
            <a:spLocks noChangeShapeType="1"/>
          </p:cNvSpPr>
          <p:nvPr/>
        </p:nvSpPr>
        <p:spPr bwMode="auto">
          <a:xfrm>
            <a:off x="447675" y="6351588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2" name="Line 24"/>
          <p:cNvSpPr>
            <a:spLocks noChangeShapeType="1"/>
          </p:cNvSpPr>
          <p:nvPr/>
        </p:nvSpPr>
        <p:spPr bwMode="auto">
          <a:xfrm>
            <a:off x="447675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3" name="Line 25"/>
          <p:cNvSpPr>
            <a:spLocks noChangeShapeType="1"/>
          </p:cNvSpPr>
          <p:nvPr/>
        </p:nvSpPr>
        <p:spPr bwMode="auto">
          <a:xfrm>
            <a:off x="44608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4" name="Line 26"/>
          <p:cNvSpPr>
            <a:spLocks noChangeShapeType="1"/>
          </p:cNvSpPr>
          <p:nvPr/>
        </p:nvSpPr>
        <p:spPr bwMode="auto">
          <a:xfrm>
            <a:off x="6465888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5" name="Line 27"/>
          <p:cNvSpPr>
            <a:spLocks noChangeShapeType="1"/>
          </p:cNvSpPr>
          <p:nvPr/>
        </p:nvSpPr>
        <p:spPr bwMode="auto">
          <a:xfrm>
            <a:off x="8472488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6" name="Line 31"/>
          <p:cNvSpPr>
            <a:spLocks noChangeShapeType="1"/>
          </p:cNvSpPr>
          <p:nvPr/>
        </p:nvSpPr>
        <p:spPr bwMode="auto">
          <a:xfrm>
            <a:off x="24542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7" name="Line 41"/>
          <p:cNvSpPr>
            <a:spLocks noChangeShapeType="1"/>
          </p:cNvSpPr>
          <p:nvPr/>
        </p:nvSpPr>
        <p:spPr bwMode="auto">
          <a:xfrm>
            <a:off x="447675" y="559911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74" grpId="0"/>
      <p:bldP spid="713772" grpId="0"/>
      <p:bldP spid="713770" grpId="0"/>
      <p:bldP spid="713768" grpId="0"/>
      <p:bldP spid="713764" grpId="0"/>
      <p:bldP spid="713762" grpId="0"/>
      <p:bldP spid="713746" grpId="0"/>
      <p:bldP spid="713745" grpId="0"/>
      <p:bldP spid="713744" grpId="0"/>
      <p:bldP spid="713743" grpId="0"/>
      <p:bldP spid="713742" grpId="0"/>
      <p:bldP spid="7137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Systems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coarse-grain</a:t>
            </a:r>
            <a:r>
              <a:rPr lang="en-US" dirty="0">
                <a:solidFill>
                  <a:srgbClr val="000099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parallel</a:t>
            </a:r>
            <a:r>
              <a:rPr lang="en-US" dirty="0">
                <a:latin typeface="Helvetica" charset="0"/>
              </a:rPr>
              <a:t> 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a small number of powerful processors</a:t>
            </a:r>
          </a:p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massively parallel</a:t>
            </a:r>
            <a:r>
              <a:rPr lang="en-US" dirty="0">
                <a:latin typeface="Helvetica" charset="0"/>
              </a:rPr>
              <a:t> or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fine grain parallel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thousands of smaller processors.</a:t>
            </a:r>
          </a:p>
          <a:p>
            <a:r>
              <a:rPr lang="en-US" dirty="0">
                <a:latin typeface="Helvetica" charset="0"/>
              </a:rPr>
              <a:t>We see a variety of mixes of these today, especially with the rise of multi-core machines</a:t>
            </a:r>
          </a:p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Two main performance measures: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throughput</a:t>
            </a:r>
            <a:r>
              <a:rPr lang="en-US" dirty="0">
                <a:latin typeface="Helvetica" charset="0"/>
                <a:ea typeface="ＭＳ Ｐゴシック" charset="0"/>
              </a:rPr>
              <a:t> --- the number of tasks that can be completed in a given time interval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response time</a:t>
            </a:r>
            <a:r>
              <a:rPr lang="en-US" dirty="0">
                <a:latin typeface="Helvetica" charset="0"/>
                <a:ea typeface="ＭＳ Ｐゴシック" charset="0"/>
              </a:rPr>
              <a:t> --- the amount of time it takes to complete a single task from the time it is submitted</a:t>
            </a: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64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Speed-Up and Scale-Up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064" y="1195304"/>
            <a:ext cx="6469147" cy="4903788"/>
          </a:xfrm>
        </p:spPr>
        <p:txBody>
          <a:bodyPr/>
          <a:lstStyle/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Speedup</a:t>
            </a:r>
            <a:r>
              <a:rPr lang="en-US" sz="1600" dirty="0">
                <a:latin typeface="Helvetica" charset="0"/>
              </a:rPr>
              <a:t>: a fixed-sized problem executing on a small system is given to a system which is </a:t>
            </a:r>
            <a:r>
              <a:rPr lang="en-US" sz="1600" i="1" dirty="0">
                <a:latin typeface="Helvetica" charset="0"/>
              </a:rPr>
              <a:t>N</a:t>
            </a:r>
            <a:r>
              <a:rPr lang="en-US" sz="1600" dirty="0">
                <a:latin typeface="Helvetica" charset="0"/>
              </a:rPr>
              <a:t>-times larger.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speedup = small system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large system elapsed time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Speedup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N.</a:t>
            </a: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Scaleup</a:t>
            </a:r>
            <a:r>
              <a:rPr lang="en-US" sz="1600" dirty="0">
                <a:latin typeface="Helvetica" charset="0"/>
              </a:rPr>
              <a:t>: increase the size of both the problem and the system</a:t>
            </a:r>
          </a:p>
          <a:p>
            <a:pPr lvl="1"/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system used to perform </a:t>
            </a:r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job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scaleup = small system small problem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  big system big problem elapsed time 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Scale 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1.</a:t>
            </a: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1733465" y="2349751"/>
            <a:ext cx="21166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1733465" y="4779044"/>
            <a:ext cx="32235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A5670FA-52F5-5644-876A-1E1ACC93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11" y="1464981"/>
            <a:ext cx="2385207" cy="163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97A58108-2801-DE47-AD84-4AF6D2F8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26" y="4657214"/>
            <a:ext cx="2438224" cy="147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2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Factors Limiting Speedup and Scaleup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Sequential computation: </a:t>
            </a:r>
            <a:r>
              <a:rPr lang="en-US" dirty="0">
                <a:latin typeface="Helvetica" charset="0"/>
              </a:rPr>
              <a:t>Some parts may not be </a:t>
            </a:r>
            <a:r>
              <a:rPr lang="en-US" dirty="0" err="1">
                <a:latin typeface="Helvetica" charset="0"/>
              </a:rPr>
              <a:t>parallalelizable</a:t>
            </a:r>
            <a:endParaRPr lang="en-US" dirty="0">
              <a:latin typeface="Helvetica" charset="0"/>
            </a:endParaRPr>
          </a:p>
          <a:p>
            <a:pPr lvl="1"/>
            <a:r>
              <a:rPr lang="en-US" b="1" dirty="0">
                <a:latin typeface="Helvetica" charset="0"/>
              </a:rPr>
              <a:t>Amdahl’s Law</a:t>
            </a:r>
            <a:r>
              <a:rPr lang="en-US" dirty="0">
                <a:latin typeface="Helvetica" charset="0"/>
              </a:rPr>
              <a:t>: If “p” is the fraction of the task that can be parallelized, then the best speedup you can get is:</a:t>
            </a:r>
          </a:p>
          <a:p>
            <a:pPr lvl="1"/>
            <a:r>
              <a:rPr lang="en-US" dirty="0">
                <a:latin typeface="Helvetica" charset="0"/>
              </a:rPr>
              <a:t>If ”p” is 0.9, the best speedup is 10  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Startup costs</a:t>
            </a:r>
            <a:r>
              <a:rPr lang="en-US" dirty="0">
                <a:latin typeface="Helvetica" charset="0"/>
              </a:rPr>
              <a:t>: Cost of starting up multiple processes may dominate computation time, if the degree of parallelism is high.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Interference</a:t>
            </a:r>
            <a:r>
              <a:rPr lang="en-US" dirty="0">
                <a:latin typeface="Helvetica" charset="0"/>
              </a:rPr>
              <a:t>:  Processes accessing shared resources (e.g., system bus, disks, or locks) compete with each other, thus spending time waiting on other processes, rather than performing useful work.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Skew</a:t>
            </a:r>
            <a:r>
              <a:rPr lang="en-US" dirty="0">
                <a:latin typeface="Helvetica" charset="0"/>
              </a:rPr>
              <a:t>: Increasing the degree of parallelism increases the variance in service times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  Overall execution time determined by </a:t>
            </a:r>
            <a:r>
              <a:rPr lang="en-US" b="1" dirty="0">
                <a:latin typeface="Helvetica" charset="0"/>
              </a:rPr>
              <a:t>slowest</a:t>
            </a:r>
            <a:r>
              <a:rPr lang="en-US" dirty="0">
                <a:latin typeface="Helvetica" charset="0"/>
              </a:rPr>
              <a:t>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46027-7EC2-A049-8C60-5800BB8C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104" y="1755273"/>
            <a:ext cx="1336114" cy="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What about “Distributed” Systems?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Over a wide area network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Typically not done for </a:t>
            </a:r>
            <a:r>
              <a:rPr lang="en-US" sz="1800" i="1" dirty="0">
                <a:latin typeface="Helvetica" charset="0"/>
                <a:ea typeface="ＭＳ Ｐゴシック" charset="0"/>
                <a:cs typeface="ＭＳ Ｐゴシック" charset="0"/>
              </a:rPr>
              <a:t>performance reasons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For that, use a parallel system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Done because of necessity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Imagine a large corporation with offices all over the world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Or users distributed across the globe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Also, for redundancy and for disaster recovery reasons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C0404-DA09-1C4B-8443-7D8160E8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733" y="3438137"/>
            <a:ext cx="5004058" cy="3229363"/>
          </a:xfrm>
          <a:prstGeom prst="rect">
            <a:avLst/>
          </a:prstGeom>
        </p:spPr>
      </p:pic>
      <p:pic>
        <p:nvPicPr>
          <p:cNvPr id="5" name="Picture 2" descr="Distributed Databases: Tech Disruption That is Going to Give Media ...">
            <a:extLst>
              <a:ext uri="{FF2B5EF4-FFF2-40B4-BE49-F238E27FC236}">
                <a16:creationId xmlns:a16="http://schemas.microsoft.com/office/drawing/2014/main" id="{D06B52A0-65AC-3D49-B5A8-D2EC54CD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16" y="3608324"/>
            <a:ext cx="4108784" cy="28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66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Parallel or Distributed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5395912"/>
          </a:xfrm>
        </p:spPr>
        <p:txBody>
          <a:bodyPr/>
          <a:lstStyle/>
          <a:p>
            <a:r>
              <a:rPr lang="en-US" sz="2000" dirty="0">
                <a:latin typeface="Helvetica" charset="0"/>
                <a:ea typeface="ＭＳ Ｐゴシック" charset="0"/>
              </a:rPr>
              <a:t>Key Questions from Data Management Perspective: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partition (or “shard”) data across a collection of storage devices/machines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“operation”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In different configurations (shared-memory vs shared-disk vs shared-nothing vs NUMA)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Trade-offs and bottlenecks can be vastly different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“update”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Need to ensure consistency 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deal with “failures”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  <a:p>
            <a:endParaRPr lang="en-US" sz="20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55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Data Partitioning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3096" y="1059249"/>
            <a:ext cx="7815262" cy="4710113"/>
          </a:xfrm>
        </p:spPr>
        <p:txBody>
          <a:bodyPr/>
          <a:lstStyle/>
          <a:p>
            <a:r>
              <a:rPr lang="en-US" sz="1600" dirty="0">
                <a:latin typeface="Helvetica" charset="0"/>
              </a:rPr>
              <a:t>Partition a relation or a dataset across machines</a:t>
            </a:r>
          </a:p>
          <a:p>
            <a:pPr lvl="1"/>
            <a:r>
              <a:rPr lang="en-US" sz="1600" dirty="0">
                <a:latin typeface="Helvetica" charset="0"/>
              </a:rPr>
              <a:t>Typically through “hashing”</a:t>
            </a:r>
          </a:p>
          <a:p>
            <a:r>
              <a:rPr lang="en-US" sz="1600" dirty="0">
                <a:latin typeface="Helvetica" charset="0"/>
              </a:rPr>
              <a:t>Advantages: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In-memory computation</a:t>
            </a:r>
            <a:r>
              <a:rPr lang="en-US" sz="1600" dirty="0">
                <a:latin typeface="Helvetica" charset="0"/>
                <a:ea typeface="ＭＳ Ｐゴシック" charset="0"/>
              </a:rPr>
              <a:t>: data fits in memory across machines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600" dirty="0">
                <a:latin typeface="Helvetica" charset="0"/>
                <a:ea typeface="ＭＳ Ｐゴシック" charset="0"/>
              </a:rPr>
              <a:t>: simple read/write queries can be distributed across machines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600" b="1" dirty="0">
                <a:latin typeface="Helvetica" charset="0"/>
                <a:ea typeface="ＭＳ Ｐゴシック" charset="0"/>
              </a:rPr>
              <a:t>Complex queries: </a:t>
            </a:r>
            <a:r>
              <a:rPr lang="en-US" sz="1600" dirty="0">
                <a:latin typeface="Helvetica" charset="0"/>
                <a:ea typeface="ＭＳ Ｐゴシック" charset="0"/>
              </a:rPr>
              <a:t>require combining data across all partitions, especially “joins” are tricky</a:t>
            </a:r>
          </a:p>
          <a:p>
            <a:endParaRPr lang="en-US" sz="1600" dirty="0">
              <a:latin typeface="Helvetica" charset="0"/>
            </a:endParaRP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5C92B71C-4C21-CD48-9608-5A0F6F98128D}"/>
              </a:ext>
            </a:extLst>
          </p:cNvPr>
          <p:cNvSpPr/>
          <p:nvPr/>
        </p:nvSpPr>
        <p:spPr bwMode="auto">
          <a:xfrm>
            <a:off x="3113313" y="596517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2A6B76FF-2881-3C43-8053-A11F8B930B6A}"/>
              </a:ext>
            </a:extLst>
          </p:cNvPr>
          <p:cNvSpPr/>
          <p:nvPr/>
        </p:nvSpPr>
        <p:spPr bwMode="auto">
          <a:xfrm>
            <a:off x="3113313" y="500451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3FD67D10-D7E5-A742-A1D9-846F44A2A2AC}"/>
              </a:ext>
            </a:extLst>
          </p:cNvPr>
          <p:cNvSpPr/>
          <p:nvPr/>
        </p:nvSpPr>
        <p:spPr bwMode="auto">
          <a:xfrm>
            <a:off x="3091543" y="40438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FB3E1-F70F-384D-AD00-E4F4A733D9B8}"/>
              </a:ext>
            </a:extLst>
          </p:cNvPr>
          <p:cNvSpPr txBox="1"/>
          <p:nvPr/>
        </p:nvSpPr>
        <p:spPr>
          <a:xfrm>
            <a:off x="100687" y="451519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7C250-E40F-794B-9796-9C6448DA6CB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522969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B8EEDA-78C3-F240-826A-5BA0406CFF03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>
            <a:off x="2222044" y="4835933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BB66D16-2ED9-794E-9419-27C3C43A0E61}"/>
              </a:ext>
            </a:extLst>
          </p:cNvPr>
          <p:cNvSpPr/>
          <p:nvPr/>
        </p:nvSpPr>
        <p:spPr bwMode="auto">
          <a:xfrm>
            <a:off x="4033156" y="4043848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DF3DB-F1D2-9B45-96D0-9E1899453D49}"/>
              </a:ext>
            </a:extLst>
          </p:cNvPr>
          <p:cNvSpPr/>
          <p:nvPr/>
        </p:nvSpPr>
        <p:spPr bwMode="auto">
          <a:xfrm>
            <a:off x="4038599" y="4958505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D8482-8904-4841-BBE9-50A01B9BA53D}"/>
              </a:ext>
            </a:extLst>
          </p:cNvPr>
          <p:cNvSpPr/>
          <p:nvPr/>
        </p:nvSpPr>
        <p:spPr bwMode="auto">
          <a:xfrm>
            <a:off x="4049485" y="5954290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8A3C2-467D-354D-9A7D-9D650AF65F3E}"/>
              </a:ext>
            </a:extLst>
          </p:cNvPr>
          <p:cNvSpPr/>
          <p:nvPr/>
        </p:nvSpPr>
        <p:spPr>
          <a:xfrm>
            <a:off x="6690627" y="4246814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Machine 2 must read it and send it to Machine 1</a:t>
            </a:r>
          </a:p>
        </p:txBody>
      </p:sp>
    </p:spTree>
    <p:extLst>
      <p:ext uri="{BB962C8B-B14F-4D97-AF65-F5344CB8AC3E}">
        <p14:creationId xmlns:p14="http://schemas.microsoft.com/office/powerpoint/2010/main" val="609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Data Replication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8320" y="1019497"/>
            <a:ext cx="7815262" cy="4710113"/>
          </a:xfrm>
        </p:spPr>
        <p:txBody>
          <a:bodyPr/>
          <a:lstStyle/>
          <a:p>
            <a:r>
              <a:rPr lang="en-US" sz="1600" dirty="0">
                <a:latin typeface="Helvetica" charset="0"/>
              </a:rPr>
              <a:t>A data item (file, relation, relation fragment, object, tuple) is </a:t>
            </a:r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replicated</a:t>
            </a:r>
            <a:r>
              <a:rPr lang="en-US" sz="1600" dirty="0">
                <a:latin typeface="Helvetica" charset="0"/>
              </a:rPr>
              <a:t> if it is stored redundantly in two or more sites</a:t>
            </a:r>
            <a:endParaRPr lang="en-US" sz="10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Advantages: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Availability</a:t>
            </a:r>
            <a:r>
              <a:rPr lang="en-US" sz="1600" dirty="0">
                <a:latin typeface="Helvetica" charset="0"/>
                <a:ea typeface="ＭＳ Ｐゴシック" charset="0"/>
              </a:rPr>
              <a:t>: failures can be handled through replicas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600" dirty="0">
                <a:latin typeface="Helvetica" charset="0"/>
                <a:ea typeface="ＭＳ Ｐゴシック" charset="0"/>
              </a:rPr>
              <a:t>: queries can be run on any replica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Reduced data transfer</a:t>
            </a:r>
            <a:r>
              <a:rPr lang="en-US" sz="1600" dirty="0">
                <a:latin typeface="Helvetica" charset="0"/>
                <a:ea typeface="ＭＳ Ｐゴシック" charset="0"/>
              </a:rPr>
              <a:t>: queries can go to the “closest” replica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600" b="1" dirty="0">
                <a:latin typeface="Helvetica" charset="0"/>
                <a:ea typeface="ＭＳ Ｐゴシック" charset="0"/>
              </a:rPr>
              <a:t>Increased cost of updates:</a:t>
            </a:r>
            <a:r>
              <a:rPr lang="en-US" sz="1600" dirty="0">
                <a:latin typeface="Helvetica" charset="0"/>
                <a:ea typeface="ＭＳ Ｐゴシック" charset="0"/>
              </a:rPr>
              <a:t> both computation as well as latency</a:t>
            </a:r>
          </a:p>
          <a:p>
            <a:pPr lvl="1">
              <a:lnSpc>
                <a:spcPct val="110000"/>
              </a:lnSpc>
            </a:pPr>
            <a:r>
              <a:rPr lang="en-US" sz="1600" b="1" dirty="0">
                <a:latin typeface="Helvetica" charset="0"/>
                <a:ea typeface="ＭＳ Ｐゴシック" charset="0"/>
              </a:rPr>
              <a:t>Increased complexity of concurrency control:</a:t>
            </a:r>
            <a:r>
              <a:rPr lang="en-US" sz="1600" dirty="0">
                <a:latin typeface="Helvetica" charset="0"/>
                <a:ea typeface="ＭＳ Ｐゴシック" charset="0"/>
              </a:rPr>
              <a:t> need to update all copies of a data item/tuple</a:t>
            </a:r>
          </a:p>
          <a:p>
            <a:endParaRPr lang="en-US" sz="1600" dirty="0">
              <a:latin typeface="Helvetica" charset="0"/>
            </a:endParaRP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C1C513AE-BAE4-374B-B061-D968062C80E8}"/>
              </a:ext>
            </a:extLst>
          </p:cNvPr>
          <p:cNvSpPr/>
          <p:nvPr/>
        </p:nvSpPr>
        <p:spPr bwMode="auto">
          <a:xfrm>
            <a:off x="2505399" y="6022653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C896C98E-4724-DB46-AF13-9BA431525B22}"/>
              </a:ext>
            </a:extLst>
          </p:cNvPr>
          <p:cNvSpPr/>
          <p:nvPr/>
        </p:nvSpPr>
        <p:spPr bwMode="auto">
          <a:xfrm>
            <a:off x="2505399" y="5232677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2E1F7956-3B53-A44C-A2CF-F86FEDCB94D8}"/>
              </a:ext>
            </a:extLst>
          </p:cNvPr>
          <p:cNvSpPr/>
          <p:nvPr/>
        </p:nvSpPr>
        <p:spPr bwMode="auto">
          <a:xfrm>
            <a:off x="2483629" y="4393933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ACC76-5769-0542-847D-88091459270F}"/>
              </a:ext>
            </a:extLst>
          </p:cNvPr>
          <p:cNvSpPr/>
          <p:nvPr/>
        </p:nvSpPr>
        <p:spPr bwMode="auto">
          <a:xfrm>
            <a:off x="3435003" y="4393933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AB42B-B683-0A49-A4F1-7A00FE704640}"/>
              </a:ext>
            </a:extLst>
          </p:cNvPr>
          <p:cNvSpPr/>
          <p:nvPr/>
        </p:nvSpPr>
        <p:spPr bwMode="auto">
          <a:xfrm>
            <a:off x="3440446" y="5186670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3CA9B-726B-6544-B8F6-9D38F4AC7BBB}"/>
              </a:ext>
            </a:extLst>
          </p:cNvPr>
          <p:cNvSpPr/>
          <p:nvPr/>
        </p:nvSpPr>
        <p:spPr bwMode="auto">
          <a:xfrm>
            <a:off x="3451332" y="6011767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08E4D-AFBF-F040-9AA5-0962AB009022}"/>
              </a:ext>
            </a:extLst>
          </p:cNvPr>
          <p:cNvSpPr/>
          <p:nvPr/>
        </p:nvSpPr>
        <p:spPr>
          <a:xfrm>
            <a:off x="5462995" y="4301431"/>
            <a:ext cx="27484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queries can go to any machine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Write queries must go to “all” machines (if we want consistency)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what if Application 1 writes to Machine 1, and Application 2 sends its write to Machine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-- May result in an inconsistent state</a:t>
            </a:r>
          </a:p>
        </p:txBody>
      </p:sp>
    </p:spTree>
    <p:extLst>
      <p:ext uri="{BB962C8B-B14F-4D97-AF65-F5344CB8AC3E}">
        <p14:creationId xmlns:p14="http://schemas.microsoft.com/office/powerpoint/2010/main" val="10313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Data 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Sharding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+ Replication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Many data management systems today combine both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Partition a dataset/file/relation into smaller pieces and distributed it across 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Replicate each of the pieces multiple times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This may be done: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data center with very fast networks, or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wide-area setting with slower networks and higher latencies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So need to worry about: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Efficient execution of complex queries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for updates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Recovery from failures</a:t>
            </a:r>
          </a:p>
        </p:txBody>
      </p:sp>
    </p:spTree>
    <p:extLst>
      <p:ext uri="{BB962C8B-B14F-4D97-AF65-F5344CB8AC3E}">
        <p14:creationId xmlns:p14="http://schemas.microsoft.com/office/powerpoint/2010/main" val="281087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NoSQL + Big Data Systems: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Very large volumes of data being collected</a:t>
            </a:r>
          </a:p>
          <a:p>
            <a:pPr lvl="1"/>
            <a:r>
              <a:rPr lang="en-IN" sz="1800" dirty="0"/>
              <a:t>Driven by growth of web, social media, and more recently internet-of-things</a:t>
            </a:r>
          </a:p>
          <a:p>
            <a:pPr lvl="1"/>
            <a:r>
              <a:rPr lang="en-IN" sz="1800" dirty="0"/>
              <a:t>Web logs were an early source of data</a:t>
            </a:r>
          </a:p>
          <a:p>
            <a:pPr lvl="2"/>
            <a:r>
              <a:rPr lang="en-IN" sz="1800" dirty="0"/>
              <a:t>Analytics on web logs has great value for advertisements, web site structuring, what posts to show to a user, etc</a:t>
            </a:r>
            <a:endParaRPr lang="en-IN" sz="2200" dirty="0"/>
          </a:p>
          <a:p>
            <a:endParaRPr lang="en-IN" dirty="0"/>
          </a:p>
          <a:p>
            <a:r>
              <a:rPr lang="en-IN" dirty="0"/>
              <a:t>Big Data:  differentiated from data handled by earlier generation databases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Volume</a:t>
            </a:r>
            <a:r>
              <a:rPr lang="en-IN" sz="1800" dirty="0"/>
              <a:t>: much larger amounts of data stored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Velocity</a:t>
            </a:r>
            <a:r>
              <a:rPr lang="en-IN" sz="1800" dirty="0"/>
              <a:t>: much higher rates of insertions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Variety</a:t>
            </a:r>
            <a:r>
              <a:rPr lang="en-IN" sz="1800" dirty="0"/>
              <a:t>: many types of data, beyond 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3967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Failures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Need to consider:	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Disk failures: one of the disks (hard drives or SSDs) fails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Not uncommon with 10’s of thousands of disks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Network failures: machines may not be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Machine failure: a machine crashes during the execution of a query or a transaction</a:t>
            </a: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Required guarantees: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lose any data if a disk fails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(when making updates) shouldn’t be affected if one of the involved machines fails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Or if machines are not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have to restart a complex analytics task entirely if one of the involved machines fails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1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/>
              <a:t>CMSC424: Database Design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Module: </a:t>
            </a:r>
            <a:r>
              <a:rPr lang="en-US" u="sng" dirty="0"/>
              <a:t>NoSQL; Big Data Systems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111946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</a:t>
            </a:r>
            <a:r>
              <a:rPr lang="en-US" sz="2400" u="sng" dirty="0">
                <a:latin typeface="Calibri" charset="0"/>
              </a:rPr>
              <a:t>4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 </a:t>
            </a:r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covers this topic, but Spark programming guide is a better resource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Assignments will refer to the programming guide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A Resilient Distributed Dataset (RDD)</a:t>
            </a:r>
          </a:p>
          <a:p>
            <a:pPr lvl="1"/>
            <a:r>
              <a:rPr lang="en-US" sz="2400" dirty="0">
                <a:latin typeface="Calibri" charset="0"/>
              </a:rPr>
              <a:t>Operations on RDDs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Apache Spark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0648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pic>
        <p:nvPicPr>
          <p:cNvPr id="1026" name="Picture 2" descr="RDDs are the new bytecode of Apache Spark | O. Girardot">
            <a:extLst>
              <a:ext uri="{FF2B5EF4-FFF2-40B4-BE49-F238E27FC236}">
                <a16:creationId xmlns:a16="http://schemas.microsoft.com/office/drawing/2014/main" id="{A42F39FB-303F-D449-845E-246D8BB5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30" y="3375460"/>
            <a:ext cx="6142122" cy="3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36384A-7620-074D-A644-271E4457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US" sz="1800" dirty="0">
                <a:solidFill>
                  <a:srgbClr val="002060"/>
                </a:solidFill>
              </a:rPr>
              <a:t>Open-source, distributed cluster computing framework</a:t>
            </a:r>
          </a:p>
          <a:p>
            <a:r>
              <a:rPr lang="en-US" sz="1800" dirty="0">
                <a:solidFill>
                  <a:srgbClr val="002060"/>
                </a:solidFill>
              </a:rPr>
              <a:t>Much better performance than Hadoop MapReduce through in-memory caching and pipelining</a:t>
            </a:r>
          </a:p>
          <a:p>
            <a:r>
              <a:rPr lang="en-US" sz="1800" dirty="0">
                <a:solidFill>
                  <a:srgbClr val="002060"/>
                </a:solidFill>
              </a:rPr>
              <a:t>Originally provided a low-level RDD-centric API, but today, most of the use is through the “</a:t>
            </a:r>
            <a:r>
              <a:rPr lang="en-US" sz="1800" dirty="0" err="1">
                <a:solidFill>
                  <a:srgbClr val="002060"/>
                </a:solidFill>
              </a:rPr>
              <a:t>Dataframes</a:t>
            </a:r>
            <a:r>
              <a:rPr lang="en-US" sz="1800" dirty="0">
                <a:solidFill>
                  <a:srgbClr val="002060"/>
                </a:solidFill>
              </a:rPr>
              <a:t>” (i.e., relations) API</a:t>
            </a:r>
          </a:p>
          <a:p>
            <a:pPr lvl="1"/>
            <a:r>
              <a:rPr lang="en-IN" sz="1600" dirty="0" err="1"/>
              <a:t>Dataframes</a:t>
            </a:r>
            <a:r>
              <a:rPr lang="en-IN" sz="1600" dirty="0"/>
              <a:t> support relational operations like Joins, Aggregates, etc.</a:t>
            </a:r>
          </a:p>
          <a:p>
            <a:pPr lvl="1"/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521536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Resilient Distributed Dataset (RDD)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6" y="825936"/>
            <a:ext cx="8017714" cy="408404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RDD = </a:t>
            </a:r>
            <a:r>
              <a:rPr lang="en-IN" sz="1800" dirty="0"/>
              <a:t>Collection of records stored across multiple machines in-memory</a:t>
            </a:r>
          </a:p>
          <a:p>
            <a:pPr lvl="1"/>
            <a:r>
              <a:rPr lang="en-IN" sz="1800" dirty="0"/>
              <a:t>Records could be objects, or key-value pairs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3365C-2256-9A4A-9BD7-7999E22FAC80}"/>
              </a:ext>
            </a:extLst>
          </p:cNvPr>
          <p:cNvSpPr/>
          <p:nvPr/>
        </p:nvSpPr>
        <p:spPr bwMode="auto">
          <a:xfrm>
            <a:off x="1221205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2272B-286E-704E-973A-63DC4FC0282A}"/>
              </a:ext>
            </a:extLst>
          </p:cNvPr>
          <p:cNvSpPr/>
          <p:nvPr/>
        </p:nvSpPr>
        <p:spPr bwMode="auto">
          <a:xfrm>
            <a:off x="2817394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84947-0120-B54A-AE89-8EF9551C9AE0}"/>
              </a:ext>
            </a:extLst>
          </p:cNvPr>
          <p:cNvSpPr/>
          <p:nvPr/>
        </p:nvSpPr>
        <p:spPr bwMode="auto">
          <a:xfrm>
            <a:off x="4413583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C1C2A-C502-4D49-A4C6-5FF8C4C0BDE1}"/>
              </a:ext>
            </a:extLst>
          </p:cNvPr>
          <p:cNvSpPr/>
          <p:nvPr/>
        </p:nvSpPr>
        <p:spPr bwMode="auto">
          <a:xfrm>
            <a:off x="6009772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705614-10B8-2B41-BF00-2D4E1E983250}"/>
              </a:ext>
            </a:extLst>
          </p:cNvPr>
          <p:cNvSpPr txBox="1"/>
          <p:nvPr/>
        </p:nvSpPr>
        <p:spPr>
          <a:xfrm>
            <a:off x="66536" y="3078933"/>
            <a:ext cx="165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Worker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- Always running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36EBC0-ABF6-CC4B-9105-5B764C0B197F}"/>
              </a:ext>
            </a:extLst>
          </p:cNvPr>
          <p:cNvSpPr/>
          <p:nvPr/>
        </p:nvSpPr>
        <p:spPr bwMode="auto">
          <a:xfrm>
            <a:off x="7061652" y="2207509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63F17C-C88B-F24A-A91C-864403674C2F}"/>
              </a:ext>
            </a:extLst>
          </p:cNvPr>
          <p:cNvSpPr/>
          <p:nvPr/>
        </p:nvSpPr>
        <p:spPr>
          <a:xfrm>
            <a:off x="7348316" y="1407290"/>
            <a:ext cx="17956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Come and go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fault-tolerant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16A90-C64E-D247-840C-AC8FDC521D99}"/>
              </a:ext>
            </a:extLst>
          </p:cNvPr>
          <p:cNvSpPr/>
          <p:nvPr/>
        </p:nvSpPr>
        <p:spPr bwMode="auto">
          <a:xfrm>
            <a:off x="7287125" y="5834061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93B27E-65BC-C74D-B447-19C7DCCEC0F9}"/>
              </a:ext>
            </a:extLst>
          </p:cNvPr>
          <p:cNvGrpSpPr/>
          <p:nvPr/>
        </p:nvGrpSpPr>
        <p:grpSpPr>
          <a:xfrm>
            <a:off x="195577" y="3829584"/>
            <a:ext cx="6372657" cy="2202918"/>
            <a:chOff x="195577" y="3829584"/>
            <a:chExt cx="6372657" cy="220291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5E25D8E-020E-0E43-862F-2FBB13153E77}"/>
                </a:ext>
              </a:extLst>
            </p:cNvPr>
            <p:cNvSpPr/>
            <p:nvPr/>
          </p:nvSpPr>
          <p:spPr bwMode="auto">
            <a:xfrm>
              <a:off x="1466851" y="4283242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7E36F7B-BB72-5840-B86E-3753A7591D25}"/>
                </a:ext>
              </a:extLst>
            </p:cNvPr>
            <p:cNvSpPr/>
            <p:nvPr/>
          </p:nvSpPr>
          <p:spPr bwMode="auto">
            <a:xfrm>
              <a:off x="4636165" y="425276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323B01A-7841-6946-9674-5AE5730B588F}"/>
                </a:ext>
              </a:extLst>
            </p:cNvPr>
            <p:cNvSpPr/>
            <p:nvPr/>
          </p:nvSpPr>
          <p:spPr bwMode="auto">
            <a:xfrm>
              <a:off x="6213303" y="4242538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43A7D8-571F-AE45-A8E5-1F834372F021}"/>
                </a:ext>
              </a:extLst>
            </p:cNvPr>
            <p:cNvSpPr txBox="1"/>
            <p:nvPr/>
          </p:nvSpPr>
          <p:spPr>
            <a:xfrm>
              <a:off x="195577" y="5755503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77E8101-D09D-4347-BA18-583942956090}"/>
                </a:ext>
              </a:extLst>
            </p:cNvPr>
            <p:cNvCxnSpPr>
              <a:stCxn id="26" idx="0"/>
            </p:cNvCxnSpPr>
            <p:nvPr/>
          </p:nvCxnSpPr>
          <p:spPr bwMode="auto">
            <a:xfrm flipV="1">
              <a:off x="1325053" y="4622132"/>
              <a:ext cx="141798" cy="11333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0BC2CF-D9D8-8F4C-96A6-BA9B83A6262A}"/>
                </a:ext>
              </a:extLst>
            </p:cNvPr>
            <p:cNvCxnSpPr>
              <a:cxnSpLocks/>
              <a:stCxn id="26" idx="0"/>
              <a:endCxn id="12" idx="1"/>
            </p:cNvCxnSpPr>
            <p:nvPr/>
          </p:nvCxnSpPr>
          <p:spPr bwMode="auto">
            <a:xfrm flipV="1">
              <a:off x="1325053" y="4427222"/>
              <a:ext cx="3311112" cy="13282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F396B3-D714-0E43-A238-8323BF3F8B5C}"/>
                </a:ext>
              </a:extLst>
            </p:cNvPr>
            <p:cNvCxnSpPr>
              <a:cxnSpLocks/>
              <a:stCxn id="26" idx="0"/>
              <a:endCxn id="13" idx="1"/>
            </p:cNvCxnSpPr>
            <p:nvPr/>
          </p:nvCxnSpPr>
          <p:spPr bwMode="auto">
            <a:xfrm flipV="1">
              <a:off x="1325053" y="4416996"/>
              <a:ext cx="4888250" cy="1338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EDE5137-426C-9E42-B836-0A7FBFB16D5F}"/>
                </a:ext>
              </a:extLst>
            </p:cNvPr>
            <p:cNvSpPr/>
            <p:nvPr/>
          </p:nvSpPr>
          <p:spPr bwMode="auto">
            <a:xfrm>
              <a:off x="6213302" y="382958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67D833B-AE45-0D40-B3D4-2137BB6B8594}"/>
                </a:ext>
              </a:extLst>
            </p:cNvPr>
            <p:cNvCxnSpPr>
              <a:cxnSpLocks/>
              <a:stCxn id="26" idx="0"/>
              <a:endCxn id="72" idx="1"/>
            </p:cNvCxnSpPr>
            <p:nvPr/>
          </p:nvCxnSpPr>
          <p:spPr bwMode="auto">
            <a:xfrm flipV="1">
              <a:off x="1325053" y="4004042"/>
              <a:ext cx="4888249" cy="17514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AE03E3-FE5A-A64F-AEB2-E097E99EE559}"/>
              </a:ext>
            </a:extLst>
          </p:cNvPr>
          <p:cNvGrpSpPr/>
          <p:nvPr/>
        </p:nvGrpSpPr>
        <p:grpSpPr>
          <a:xfrm>
            <a:off x="1466851" y="4687003"/>
            <a:ext cx="5101384" cy="1783882"/>
            <a:chOff x="1466851" y="4687003"/>
            <a:chExt cx="5101384" cy="178388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54E5D6-7C09-BB45-9374-46CB7221ACAB}"/>
                </a:ext>
              </a:extLst>
            </p:cNvPr>
            <p:cNvSpPr/>
            <p:nvPr/>
          </p:nvSpPr>
          <p:spPr bwMode="auto">
            <a:xfrm>
              <a:off x="1466851" y="4702342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4EE9B0E-0F7C-464A-85DB-F50CACB3BC17}"/>
                </a:ext>
              </a:extLst>
            </p:cNvPr>
            <p:cNvSpPr/>
            <p:nvPr/>
          </p:nvSpPr>
          <p:spPr bwMode="auto">
            <a:xfrm>
              <a:off x="3049002" y="4697229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AA13D2F-1A47-C94B-8320-5BBB55B0E3EB}"/>
                </a:ext>
              </a:extLst>
            </p:cNvPr>
            <p:cNvSpPr/>
            <p:nvPr/>
          </p:nvSpPr>
          <p:spPr bwMode="auto">
            <a:xfrm>
              <a:off x="4631153" y="4692116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934E495-E7DE-DD42-BC8C-B24F88EC2741}"/>
                </a:ext>
              </a:extLst>
            </p:cNvPr>
            <p:cNvSpPr/>
            <p:nvPr/>
          </p:nvSpPr>
          <p:spPr bwMode="auto">
            <a:xfrm>
              <a:off x="6213304" y="4687003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F5CBBE-43D2-2640-A208-ECE688D73AAF}"/>
                </a:ext>
              </a:extLst>
            </p:cNvPr>
            <p:cNvSpPr txBox="1"/>
            <p:nvPr/>
          </p:nvSpPr>
          <p:spPr>
            <a:xfrm>
              <a:off x="3091689" y="6193886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3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0DEC89-2CAF-924F-A14F-62B0B47BDE27}"/>
                </a:ext>
              </a:extLst>
            </p:cNvPr>
            <p:cNvCxnSpPr>
              <a:cxnSpLocks/>
              <a:stCxn id="27" idx="0"/>
            </p:cNvCxnSpPr>
            <p:nvPr/>
          </p:nvCxnSpPr>
          <p:spPr bwMode="auto">
            <a:xfrm flipH="1" flipV="1">
              <a:off x="1787605" y="5029334"/>
              <a:ext cx="2433560" cy="11645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4B7F588-7E74-9548-9B19-8B9FFE4A2492}"/>
                </a:ext>
              </a:extLst>
            </p:cNvPr>
            <p:cNvCxnSpPr>
              <a:cxnSpLocks/>
              <a:stCxn id="27" idx="0"/>
              <a:endCxn id="17" idx="2"/>
            </p:cNvCxnSpPr>
            <p:nvPr/>
          </p:nvCxnSpPr>
          <p:spPr bwMode="auto">
            <a:xfrm flipH="1" flipV="1">
              <a:off x="3226468" y="5046145"/>
              <a:ext cx="994697" cy="11477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850E87-3F07-9547-8A7F-92E0F8F129CE}"/>
                </a:ext>
              </a:extLst>
            </p:cNvPr>
            <p:cNvCxnSpPr>
              <a:cxnSpLocks/>
              <a:stCxn id="27" idx="0"/>
              <a:endCxn id="19" idx="1"/>
            </p:cNvCxnSpPr>
            <p:nvPr/>
          </p:nvCxnSpPr>
          <p:spPr bwMode="auto">
            <a:xfrm flipV="1">
              <a:off x="4221165" y="4861461"/>
              <a:ext cx="1992139" cy="1332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11A8F2B-8891-5849-B5EA-4EEF501BDAD7}"/>
                </a:ext>
              </a:extLst>
            </p:cNvPr>
            <p:cNvCxnSpPr>
              <a:cxnSpLocks/>
              <a:stCxn id="27" idx="0"/>
              <a:endCxn id="18" idx="2"/>
            </p:cNvCxnSpPr>
            <p:nvPr/>
          </p:nvCxnSpPr>
          <p:spPr bwMode="auto">
            <a:xfrm flipV="1">
              <a:off x="4221165" y="5041032"/>
              <a:ext cx="587454" cy="11528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CD400F-E6D5-4C41-B55D-6B9DE0825136}"/>
              </a:ext>
            </a:extLst>
          </p:cNvPr>
          <p:cNvGrpSpPr/>
          <p:nvPr/>
        </p:nvGrpSpPr>
        <p:grpSpPr>
          <a:xfrm>
            <a:off x="1466851" y="2321267"/>
            <a:ext cx="3520405" cy="1857233"/>
            <a:chOff x="1466851" y="2321267"/>
            <a:chExt cx="3520405" cy="185723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3FBFEE6-65F8-2846-8486-458A668035D1}"/>
                </a:ext>
              </a:extLst>
            </p:cNvPr>
            <p:cNvSpPr/>
            <p:nvPr/>
          </p:nvSpPr>
          <p:spPr bwMode="auto">
            <a:xfrm>
              <a:off x="1466851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F38FFB-DCE8-534A-AA9B-1B37DF0A0B0D}"/>
                </a:ext>
              </a:extLst>
            </p:cNvPr>
            <p:cNvSpPr/>
            <p:nvPr/>
          </p:nvSpPr>
          <p:spPr bwMode="auto">
            <a:xfrm>
              <a:off x="3073642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19935D8-D8A9-4140-92AA-529F6653F82D}"/>
                </a:ext>
              </a:extLst>
            </p:cNvPr>
            <p:cNvSpPr/>
            <p:nvPr/>
          </p:nvSpPr>
          <p:spPr bwMode="auto">
            <a:xfrm>
              <a:off x="4632325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4468EB-DDE7-F547-8D05-80AB92F14A26}"/>
                </a:ext>
              </a:extLst>
            </p:cNvPr>
            <p:cNvSpPr txBox="1"/>
            <p:nvPr/>
          </p:nvSpPr>
          <p:spPr>
            <a:xfrm>
              <a:off x="1944166" y="2321267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1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031443-4A8C-B340-91D9-7168FD32DC8D}"/>
                </a:ext>
              </a:extLst>
            </p:cNvPr>
            <p:cNvCxnSpPr>
              <a:cxnSpLocks/>
              <a:endCxn id="8" idx="3"/>
            </p:cNvCxnSpPr>
            <p:nvPr/>
          </p:nvCxnSpPr>
          <p:spPr bwMode="auto">
            <a:xfrm flipH="1">
              <a:off x="1821782" y="2677417"/>
              <a:ext cx="991184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EA68ED-0929-1C4B-9ECD-56290AF571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12964" y="2677417"/>
              <a:ext cx="278725" cy="11993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8659E4-9FAD-E245-B15A-D6B2A5C4A5B8}"/>
                </a:ext>
              </a:extLst>
            </p:cNvPr>
            <p:cNvCxnSpPr>
              <a:cxnSpLocks/>
              <a:endCxn id="10" idx="1"/>
            </p:cNvCxnSpPr>
            <p:nvPr/>
          </p:nvCxnSpPr>
          <p:spPr bwMode="auto">
            <a:xfrm>
              <a:off x="2812964" y="2677417"/>
              <a:ext cx="1819361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Left Arrow 59">
            <a:extLst>
              <a:ext uri="{FF2B5EF4-FFF2-40B4-BE49-F238E27FC236}">
                <a16:creationId xmlns:a16="http://schemas.microsoft.com/office/drawing/2014/main" id="{070FD3C5-9127-AF48-908E-71A691885246}"/>
              </a:ext>
            </a:extLst>
          </p:cNvPr>
          <p:cNvSpPr/>
          <p:nvPr/>
        </p:nvSpPr>
        <p:spPr bwMode="auto">
          <a:xfrm rot="19485946">
            <a:off x="5850254" y="2811479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CD1175-9F98-514F-BFD4-54FAA5566E83}"/>
              </a:ext>
            </a:extLst>
          </p:cNvPr>
          <p:cNvSpPr/>
          <p:nvPr/>
        </p:nvSpPr>
        <p:spPr>
          <a:xfrm>
            <a:off x="5459920" y="23544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RDD Manipulation Commands</a:t>
            </a: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9DFAF100-4F1C-F341-8349-BF9367B237C4}"/>
              </a:ext>
            </a:extLst>
          </p:cNvPr>
          <p:cNvSpPr/>
          <p:nvPr/>
        </p:nvSpPr>
        <p:spPr bwMode="auto">
          <a:xfrm rot="8521903">
            <a:off x="6148486" y="2978654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5DAAFA-3467-9241-82B8-1D37DD7210CA}"/>
              </a:ext>
            </a:extLst>
          </p:cNvPr>
          <p:cNvSpPr/>
          <p:nvPr/>
        </p:nvSpPr>
        <p:spPr>
          <a:xfrm>
            <a:off x="6715993" y="31206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Results – typically at the end</a:t>
            </a:r>
          </a:p>
        </p:txBody>
      </p:sp>
    </p:spTree>
    <p:extLst>
      <p:ext uri="{BB962C8B-B14F-4D97-AF65-F5344CB8AC3E}">
        <p14:creationId xmlns:p14="http://schemas.microsoft.com/office/powerpoint/2010/main" val="23136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60" grpId="0" animBg="1"/>
      <p:bldP spid="61" grpId="0"/>
      <p:bldP spid="62" grpId="0" animBg="1"/>
      <p:bldP spid="6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926262"/>
            <a:ext cx="7601209" cy="409180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“Resilient”?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Can survive the failure of a worker node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Spark maintains a “lineage graph” of how each RDD partition was created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If a worker node fails, the partitions are recreated from its inputs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Only a small set of well-defined operations are permitted on the RDDs</a:t>
            </a:r>
          </a:p>
          <a:p>
            <a:pPr lvl="2"/>
            <a:r>
              <a:rPr lang="en-US" sz="1100" dirty="0">
                <a:solidFill>
                  <a:srgbClr val="002060"/>
                </a:solidFill>
              </a:rPr>
              <a:t>But the operations usually take in arbitrary ”map” and “reduce” functions</a:t>
            </a: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Fault tolerance for the “driver” is trickier</a:t>
            </a:r>
            <a:endParaRPr lang="en-US" sz="800" dirty="0">
              <a:solidFill>
                <a:srgbClr val="002060"/>
              </a:solidFill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Drivers have arbitrary logic (cf., the programs you are writing)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In some cases (e.g., Spark Streaming), you can do fault tolerance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But in general, driver failure requires a restart</a:t>
            </a:r>
          </a:p>
        </p:txBody>
      </p:sp>
      <p:pic>
        <p:nvPicPr>
          <p:cNvPr id="2050" name="Picture 2" descr="Spark, Darling of Bigdata - Sub Protocol">
            <a:extLst>
              <a:ext uri="{FF2B5EF4-FFF2-40B4-BE49-F238E27FC236}">
                <a16:creationId xmlns:a16="http://schemas.microsoft.com/office/drawing/2014/main" id="{BA44D9EB-37F3-9E4E-B4EF-A8059220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86" y="3078991"/>
            <a:ext cx="2965784" cy="20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3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05D71F-65C6-E740-BD29-FE89C396F097}"/>
              </a:ext>
            </a:extLst>
          </p:cNvPr>
          <p:cNvSpPr/>
          <p:nvPr/>
        </p:nvSpPr>
        <p:spPr bwMode="auto">
          <a:xfrm>
            <a:off x="4288373" y="827860"/>
            <a:ext cx="3875054" cy="24065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Spark Program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29C19-01A0-D04B-B96E-7DC1E2EAE487}"/>
              </a:ext>
            </a:extLst>
          </p:cNvPr>
          <p:cNvSpPr/>
          <p:nvPr/>
        </p:nvSpPr>
        <p:spPr>
          <a:xfrm>
            <a:off x="4421606" y="98555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from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pyspark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import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"local"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"Simple App"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sc.textFile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README.md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.map(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word: (word,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print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counts.take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100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80D58-4119-F34F-94E5-5ED91BAB8465}"/>
              </a:ext>
            </a:extLst>
          </p:cNvPr>
          <p:cNvSpPr/>
          <p:nvPr/>
        </p:nvSpPr>
        <p:spPr bwMode="auto">
          <a:xfrm>
            <a:off x="1173079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E9522-31AD-F54E-80F4-B9ACB268DBAE}"/>
              </a:ext>
            </a:extLst>
          </p:cNvPr>
          <p:cNvSpPr/>
          <p:nvPr/>
        </p:nvSpPr>
        <p:spPr bwMode="auto">
          <a:xfrm>
            <a:off x="2769268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5A74D-DE60-3749-BE42-C2A54680B1B9}"/>
              </a:ext>
            </a:extLst>
          </p:cNvPr>
          <p:cNvSpPr/>
          <p:nvPr/>
        </p:nvSpPr>
        <p:spPr bwMode="auto">
          <a:xfrm>
            <a:off x="4365457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8CAC33-31D4-EC42-909B-912C9164506B}"/>
              </a:ext>
            </a:extLst>
          </p:cNvPr>
          <p:cNvSpPr/>
          <p:nvPr/>
        </p:nvSpPr>
        <p:spPr bwMode="auto">
          <a:xfrm>
            <a:off x="5961646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899E03-E4E3-D14B-BCCD-C59371CBCA8B}"/>
              </a:ext>
            </a:extLst>
          </p:cNvPr>
          <p:cNvGrpSpPr/>
          <p:nvPr/>
        </p:nvGrpSpPr>
        <p:grpSpPr>
          <a:xfrm>
            <a:off x="372637" y="1097088"/>
            <a:ext cx="4081053" cy="2331912"/>
            <a:chOff x="372637" y="1097088"/>
            <a:chExt cx="4081053" cy="2331912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E5C76DD-187A-7E49-B269-60B590C40B09}"/>
                </a:ext>
              </a:extLst>
            </p:cNvPr>
            <p:cNvCxnSpPr/>
            <p:nvPr/>
          </p:nvCxnSpPr>
          <p:spPr bwMode="auto">
            <a:xfrm rot="10800000" flipV="1">
              <a:off x="2366211" y="1928870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010321-3674-DB4E-A02E-F58381A3450E}"/>
                </a:ext>
              </a:extLst>
            </p:cNvPr>
            <p:cNvSpPr txBox="1"/>
            <p:nvPr/>
          </p:nvSpPr>
          <p:spPr>
            <a:xfrm>
              <a:off x="372637" y="1097088"/>
              <a:ext cx="32147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Initialize RDD by reading the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and partitioning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If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stored on HDFS, it is already partitioned – just read each partition as a separate RDD partition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FBE9D3-D753-4A41-873C-F4B52671580B}"/>
              </a:ext>
            </a:extLst>
          </p:cNvPr>
          <p:cNvGrpSpPr/>
          <p:nvPr/>
        </p:nvGrpSpPr>
        <p:grpSpPr>
          <a:xfrm>
            <a:off x="1382630" y="4570792"/>
            <a:ext cx="3520405" cy="348916"/>
            <a:chOff x="1382630" y="4570792"/>
            <a:chExt cx="3520405" cy="3489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60709-7E7B-D347-B0DD-53F83B7661FB}"/>
                </a:ext>
              </a:extLst>
            </p:cNvPr>
            <p:cNvSpPr/>
            <p:nvPr/>
          </p:nvSpPr>
          <p:spPr bwMode="auto">
            <a:xfrm>
              <a:off x="1382630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066EAC-CED3-7D42-B914-DBB180DBD96B}"/>
                </a:ext>
              </a:extLst>
            </p:cNvPr>
            <p:cNvSpPr/>
            <p:nvPr/>
          </p:nvSpPr>
          <p:spPr bwMode="auto">
            <a:xfrm>
              <a:off x="2989421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575654A-C635-164B-9E7A-07540A288791}"/>
                </a:ext>
              </a:extLst>
            </p:cNvPr>
            <p:cNvSpPr/>
            <p:nvPr/>
          </p:nvSpPr>
          <p:spPr bwMode="auto">
            <a:xfrm>
              <a:off x="4548104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1F7F2F6-CE00-D248-A174-9D5FCF43214A}"/>
              </a:ext>
            </a:extLst>
          </p:cNvPr>
          <p:cNvGrpSpPr/>
          <p:nvPr/>
        </p:nvGrpSpPr>
        <p:grpSpPr>
          <a:xfrm>
            <a:off x="209092" y="2476827"/>
            <a:ext cx="5123020" cy="1500130"/>
            <a:chOff x="209092" y="2476827"/>
            <a:chExt cx="5123020" cy="1500130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3024EDC-B887-3A4C-99C4-3CE5A821E57C}"/>
                </a:ext>
              </a:extLst>
            </p:cNvPr>
            <p:cNvCxnSpPr/>
            <p:nvPr/>
          </p:nvCxnSpPr>
          <p:spPr bwMode="auto">
            <a:xfrm rot="10800000" flipV="1">
              <a:off x="3244633" y="2476827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EE21D2-093E-0E43-86C1-69E81F304629}"/>
                </a:ext>
              </a:extLst>
            </p:cNvPr>
            <p:cNvSpPr txBox="1"/>
            <p:nvPr/>
          </p:nvSpPr>
          <p:spPr>
            <a:xfrm>
              <a:off x="209092" y="2507594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Split each line into words, creating an RDD of words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3CD30D-122F-C14F-86E6-5EFA9E9B838F}"/>
              </a:ext>
            </a:extLst>
          </p:cNvPr>
          <p:cNvGrpSpPr/>
          <p:nvPr/>
        </p:nvGrpSpPr>
        <p:grpSpPr>
          <a:xfrm>
            <a:off x="209092" y="2642808"/>
            <a:ext cx="5123020" cy="1500130"/>
            <a:chOff x="209092" y="2642808"/>
            <a:chExt cx="5123020" cy="1500130"/>
          </a:xfrm>
        </p:grpSpPr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90DA67A3-42C3-B042-BBD2-4B38F80550FD}"/>
                </a:ext>
              </a:extLst>
            </p:cNvPr>
            <p:cNvCxnSpPr/>
            <p:nvPr/>
          </p:nvCxnSpPr>
          <p:spPr bwMode="auto">
            <a:xfrm rot="10800000" flipV="1">
              <a:off x="3244633" y="2642808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3E51EA-13D9-3140-BC1F-319F34A39555}"/>
                </a:ext>
              </a:extLst>
            </p:cNvPr>
            <p:cNvSpPr txBox="1"/>
            <p:nvPr/>
          </p:nvSpPr>
          <p:spPr>
            <a:xfrm>
              <a:off x="209092" y="2904846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For each word, output (word, 1), creating a new RDD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0E9AAD-C77B-DF49-8394-BC2F1E5C65CA}"/>
              </a:ext>
            </a:extLst>
          </p:cNvPr>
          <p:cNvGrpSpPr/>
          <p:nvPr/>
        </p:nvGrpSpPr>
        <p:grpSpPr>
          <a:xfrm>
            <a:off x="195171" y="2782894"/>
            <a:ext cx="5136942" cy="1500130"/>
            <a:chOff x="195171" y="2782894"/>
            <a:chExt cx="5136942" cy="1500130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7A36EDBA-AB0A-6F47-AA53-93BAAEA62050}"/>
                </a:ext>
              </a:extLst>
            </p:cNvPr>
            <p:cNvCxnSpPr/>
            <p:nvPr/>
          </p:nvCxnSpPr>
          <p:spPr bwMode="auto">
            <a:xfrm rot="10800000" flipV="1">
              <a:off x="3244634" y="2782894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DF3037-8AC1-4F43-9CDB-FF6E2D995033}"/>
                </a:ext>
              </a:extLst>
            </p:cNvPr>
            <p:cNvSpPr txBox="1"/>
            <p:nvPr/>
          </p:nvSpPr>
          <p:spPr>
            <a:xfrm>
              <a:off x="195171" y="3330393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Do a group-by SUM aggregate to count the number of times each word appears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F3442C-C526-4B4E-A023-D8883C2CEFBD}"/>
              </a:ext>
            </a:extLst>
          </p:cNvPr>
          <p:cNvGrpSpPr/>
          <p:nvPr/>
        </p:nvGrpSpPr>
        <p:grpSpPr>
          <a:xfrm>
            <a:off x="1382630" y="4919708"/>
            <a:ext cx="3520405" cy="503080"/>
            <a:chOff x="1382630" y="4919708"/>
            <a:chExt cx="3520405" cy="50308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81D5832-2BA7-2D48-A5A2-FDD5640F838A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879429D-3709-2240-A604-1FFFBA0FE034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F34A2D7-BA78-6240-BC04-359722000438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FA3CA4D-926C-BF48-9AEA-25232A2BDE9E}"/>
                </a:ext>
              </a:extLst>
            </p:cNvPr>
            <p:cNvCxnSpPr>
              <a:stCxn id="18" idx="2"/>
              <a:endCxn id="29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9534446-8C0C-7142-974B-791DA43E42CC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E67AA5-7AE5-664E-BDC2-42C77C9CA390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1C4DA7-7CB8-C941-A579-0347546341CF}"/>
              </a:ext>
            </a:extLst>
          </p:cNvPr>
          <p:cNvGrpSpPr/>
          <p:nvPr/>
        </p:nvGrpSpPr>
        <p:grpSpPr>
          <a:xfrm>
            <a:off x="1372720" y="5435525"/>
            <a:ext cx="3520405" cy="503080"/>
            <a:chOff x="1382630" y="4919708"/>
            <a:chExt cx="3520405" cy="503080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0481310-C450-F443-8997-C2D30B4D81D3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9D5D09D-C297-6443-8A17-D5B8C4020B41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C47D717-880B-3E4D-AAD5-90C4272E32D2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FB9B53F-EE74-714E-9149-70B99A54C180}"/>
                </a:ext>
              </a:extLst>
            </p:cNvPr>
            <p:cNvCxnSpPr>
              <a:endCxn id="46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9197B19-C5D4-FE42-B6D5-54C1A8A6DE98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CBFC6AF-0A33-D048-9F1A-5D90E474AF1F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4141AC2-FB5A-4E45-BECF-3227620EF116}"/>
              </a:ext>
            </a:extLst>
          </p:cNvPr>
          <p:cNvGrpSpPr/>
          <p:nvPr/>
        </p:nvGrpSpPr>
        <p:grpSpPr>
          <a:xfrm>
            <a:off x="1406526" y="5938605"/>
            <a:ext cx="5141659" cy="532137"/>
            <a:chOff x="1406526" y="5938605"/>
            <a:chExt cx="5141659" cy="532137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6511F49-7936-F349-B9CC-E01414339D39}"/>
                </a:ext>
              </a:extLst>
            </p:cNvPr>
            <p:cNvSpPr/>
            <p:nvPr/>
          </p:nvSpPr>
          <p:spPr bwMode="auto">
            <a:xfrm>
              <a:off x="1406526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34377E91-7152-6548-8DF0-9EE3E56272E2}"/>
                </a:ext>
              </a:extLst>
            </p:cNvPr>
            <p:cNvSpPr/>
            <p:nvPr/>
          </p:nvSpPr>
          <p:spPr bwMode="auto">
            <a:xfrm>
              <a:off x="3013317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C862833-2088-C04E-8E9E-F6A829C3DF0E}"/>
                </a:ext>
              </a:extLst>
            </p:cNvPr>
            <p:cNvSpPr/>
            <p:nvPr/>
          </p:nvSpPr>
          <p:spPr bwMode="auto">
            <a:xfrm>
              <a:off x="4572000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7B6CB1B-C692-ED4D-927A-3BA3B01A21B7}"/>
                </a:ext>
              </a:extLst>
            </p:cNvPr>
            <p:cNvSpPr/>
            <p:nvPr/>
          </p:nvSpPr>
          <p:spPr bwMode="auto">
            <a:xfrm>
              <a:off x="6193254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85A3EE0-0B4F-7042-B7CD-B359BC4F1CC4}"/>
                </a:ext>
              </a:extLst>
            </p:cNvPr>
            <p:cNvCxnSpPr>
              <a:endCxn id="35" idx="0"/>
            </p:cNvCxnSpPr>
            <p:nvPr/>
          </p:nvCxnSpPr>
          <p:spPr bwMode="auto">
            <a:xfrm>
              <a:off x="1560095" y="5938605"/>
              <a:ext cx="23897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FEB9854-F73B-C949-A90B-0D8D28BCF9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50185" y="5938605"/>
              <a:ext cx="1628157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DD45276-158B-0943-8D9A-2CA51D0BAE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0275" y="5938605"/>
              <a:ext cx="318529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3C4E34-A192-6243-827F-9C5A1698E6DA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1530365" y="5938605"/>
              <a:ext cx="4840355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B253A6D-8C3F-2745-8401-B93FFB5B84E0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 flipH="1">
              <a:off x="1572043" y="59386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57F7112-8D5F-F64A-A129-CC2C7C93B4F7}"/>
                </a:ext>
              </a:extLst>
            </p:cNvPr>
            <p:cNvCxnSpPr>
              <a:cxnSpLocks/>
              <a:stCxn id="47" idx="2"/>
              <a:endCxn id="36" idx="0"/>
            </p:cNvCxnSpPr>
            <p:nvPr/>
          </p:nvCxnSpPr>
          <p:spPr bwMode="auto">
            <a:xfrm>
              <a:off x="3156977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54D729F-4115-3146-8DCB-DAC42BE1AAE1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>
              <a:off x="3156977" y="5938605"/>
              <a:ext cx="1558682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70E6D81-74FE-1A46-B2D6-1518190BFC41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3198162" y="5939484"/>
              <a:ext cx="3172558" cy="1823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8885C82-60F2-1943-A0F3-5DE93BD6381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24443" y="60910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B23196F-A680-AD4D-B2D1-A7542E32F1DE}"/>
                </a:ext>
              </a:extLst>
            </p:cNvPr>
            <p:cNvCxnSpPr>
              <a:cxnSpLocks/>
              <a:endCxn id="37" idx="0"/>
            </p:cNvCxnSpPr>
            <p:nvPr/>
          </p:nvCxnSpPr>
          <p:spPr bwMode="auto">
            <a:xfrm>
              <a:off x="4715659" y="5961572"/>
              <a:ext cx="33807" cy="1602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9EEE31-55B1-D341-A78F-9BE11B581644}"/>
                </a:ext>
              </a:extLst>
            </p:cNvPr>
            <p:cNvCxnSpPr>
              <a:cxnSpLocks/>
              <a:stCxn id="48" idx="2"/>
              <a:endCxn id="37" idx="0"/>
            </p:cNvCxnSpPr>
            <p:nvPr/>
          </p:nvCxnSpPr>
          <p:spPr bwMode="auto">
            <a:xfrm>
              <a:off x="4715660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E71826D-6C8E-544E-B964-90F82B66D1A0}"/>
                </a:ext>
              </a:extLst>
            </p:cNvPr>
            <p:cNvCxnSpPr>
              <a:cxnSpLocks/>
              <a:stCxn id="48" idx="2"/>
              <a:endCxn id="38" idx="0"/>
            </p:cNvCxnSpPr>
            <p:nvPr/>
          </p:nvCxnSpPr>
          <p:spPr bwMode="auto">
            <a:xfrm>
              <a:off x="4715660" y="5938605"/>
              <a:ext cx="1655060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496B8DB-1B43-454E-A5F5-3CC90004E2A3}"/>
              </a:ext>
            </a:extLst>
          </p:cNvPr>
          <p:cNvGrpSpPr/>
          <p:nvPr/>
        </p:nvGrpSpPr>
        <p:grpSpPr>
          <a:xfrm>
            <a:off x="4982442" y="3199608"/>
            <a:ext cx="3126842" cy="1151196"/>
            <a:chOff x="4982442" y="3199608"/>
            <a:chExt cx="3126842" cy="1151196"/>
          </a:xfrm>
        </p:grpSpPr>
        <p:sp>
          <p:nvSpPr>
            <p:cNvPr id="96" name="Up-Down Arrow 95">
              <a:extLst>
                <a:ext uri="{FF2B5EF4-FFF2-40B4-BE49-F238E27FC236}">
                  <a16:creationId xmlns:a16="http://schemas.microsoft.com/office/drawing/2014/main" id="{69A3FA83-E6A5-AC4C-A8A2-A24407E1E6C4}"/>
                </a:ext>
              </a:extLst>
            </p:cNvPr>
            <p:cNvSpPr/>
            <p:nvPr/>
          </p:nvSpPr>
          <p:spPr bwMode="auto">
            <a:xfrm rot="1598503">
              <a:off x="4982442" y="3199608"/>
              <a:ext cx="258679" cy="1151196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0168C7E-1B02-B049-A2CA-ACF36406B5F7}"/>
                </a:ext>
              </a:extLst>
            </p:cNvPr>
            <p:cNvSpPr/>
            <p:nvPr/>
          </p:nvSpPr>
          <p:spPr>
            <a:xfrm>
              <a:off x="5257800" y="3521401"/>
              <a:ext cx="28514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Retrieve 100 of the values in the final RDD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4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Operations often take in a ”function” as input</a:t>
            </a:r>
          </a:p>
          <a:p>
            <a:r>
              <a:rPr lang="en-IN" dirty="0"/>
              <a:t>Using the inline “lambda” functionality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Or a more explicit function declaration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Similarly ”reduce” functions essentially tell Spark how to do pairwise aggregation</a:t>
            </a:r>
          </a:p>
          <a:p>
            <a:endParaRPr lang="en-IN" dirty="0"/>
          </a:p>
          <a:p>
            <a:pPr lvl="1"/>
            <a:r>
              <a:rPr lang="en-IN" sz="1600" dirty="0"/>
              <a:t>Spark will apply this to the dataset pair of values at a time</a:t>
            </a:r>
          </a:p>
          <a:p>
            <a:pPr lvl="1"/>
            <a:r>
              <a:rPr lang="en-IN" sz="1600" dirty="0"/>
              <a:t>Difficult to do something like “median”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F35E3-1D8F-1C46-A14B-273E44A53487}"/>
              </a:ext>
            </a:extLst>
          </p:cNvPr>
          <p:cNvSpPr/>
          <p:nvPr/>
        </p:nvSpPr>
        <p:spPr>
          <a:xfrm>
            <a:off x="1943099" y="194630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AD162-BFAC-354F-A84E-5494FA55BD31}"/>
              </a:ext>
            </a:extLst>
          </p:cNvPr>
          <p:cNvSpPr/>
          <p:nvPr/>
        </p:nvSpPr>
        <p:spPr>
          <a:xfrm>
            <a:off x="1943099" y="3250350"/>
            <a:ext cx="27879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split(line):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return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 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4B77E-B280-FA43-A7DF-EB86811331FE}"/>
              </a:ext>
            </a:extLst>
          </p:cNvPr>
          <p:cNvSpPr/>
          <p:nvPr/>
        </p:nvSpPr>
        <p:spPr>
          <a:xfrm>
            <a:off x="1943099" y="5154559"/>
            <a:ext cx="3066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93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845299" y="1484734"/>
            <a:ext cx="312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[x1, x2, …., </a:t>
            </a:r>
            <a:r>
              <a:rPr lang="en-US" dirty="0" err="1"/>
              <a:t>x_n</a:t>
            </a:r>
            <a:r>
              <a:rPr lang="en-US" dirty="0"/>
              <a:t>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 rot="2735308">
            <a:off x="1005846" y="195085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47645" y="3192841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map(lambda x: x + 1)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2BD5969-43D3-234F-AC4E-62729BFEB31A}"/>
              </a:ext>
            </a:extLst>
          </p:cNvPr>
          <p:cNvSpPr/>
          <p:nvPr/>
        </p:nvSpPr>
        <p:spPr bwMode="auto">
          <a:xfrm rot="19794663">
            <a:off x="3088424" y="1934413"/>
            <a:ext cx="206589" cy="102633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83773-6A6E-5346-A603-4E8B2592C2C5}"/>
              </a:ext>
            </a:extLst>
          </p:cNvPr>
          <p:cNvSpPr txBox="1"/>
          <p:nvPr/>
        </p:nvSpPr>
        <p:spPr>
          <a:xfrm>
            <a:off x="2900626" y="3178025"/>
            <a:ext cx="161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fn</a:t>
            </a:r>
            <a:r>
              <a:rPr lang="en-US" dirty="0"/>
              <a:t>(x):</a:t>
            </a:r>
          </a:p>
          <a:p>
            <a:r>
              <a:rPr lang="en-US" dirty="0"/>
              <a:t>      return x+1</a:t>
            </a:r>
          </a:p>
          <a:p>
            <a:r>
              <a:rPr lang="en-US" dirty="0"/>
              <a:t>map(</a:t>
            </a:r>
            <a:r>
              <a:rPr lang="en-US" dirty="0" err="1"/>
              <a:t>fn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 rot="19535544">
            <a:off x="1039010" y="3853898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871D19A-688E-8B40-A53E-BF6F175E1CB7}"/>
              </a:ext>
            </a:extLst>
          </p:cNvPr>
          <p:cNvSpPr/>
          <p:nvPr/>
        </p:nvSpPr>
        <p:spPr bwMode="auto">
          <a:xfrm rot="2634223">
            <a:off x="2846949" y="400868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-16745" y="532131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[x1+1, x2+1, …., x_n+1]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96C98C-23A3-FD46-BA3A-102959FAB8D9}"/>
              </a:ext>
            </a:extLst>
          </p:cNvPr>
          <p:cNvSpPr txBox="1"/>
          <p:nvPr/>
        </p:nvSpPr>
        <p:spPr>
          <a:xfrm>
            <a:off x="6480629" y="930736"/>
            <a:ext cx="248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x1, x2, … can be anything, including documents, images, text files, tuples, </a:t>
            </a:r>
            <a:r>
              <a:rPr lang="en-US" sz="1400" dirty="0" err="1"/>
              <a:t>dicts</a:t>
            </a:r>
            <a:r>
              <a:rPr lang="en-US" sz="1400" dirty="0"/>
              <a:t>, etc.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56C052-C4F6-B948-85B4-AFDEF0C29266}"/>
              </a:ext>
            </a:extLst>
          </p:cNvPr>
          <p:cNvGrpSpPr/>
          <p:nvPr/>
        </p:nvGrpSpPr>
        <p:grpSpPr>
          <a:xfrm>
            <a:off x="4845837" y="2175595"/>
            <a:ext cx="4224234" cy="4219365"/>
            <a:chOff x="4845837" y="2175595"/>
            <a:chExt cx="4224234" cy="42193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DA0750-702E-0341-BE63-3E03DCF4A56F}"/>
                </a:ext>
              </a:extLst>
            </p:cNvPr>
            <p:cNvSpPr txBox="1"/>
            <p:nvPr/>
          </p:nvSpPr>
          <p:spPr>
            <a:xfrm>
              <a:off x="5452835" y="2175595"/>
              <a:ext cx="3057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[x1, x2, …, </a:t>
              </a:r>
              <a:r>
                <a:rPr lang="en-US" dirty="0" err="1"/>
                <a:t>x_n</a:t>
              </a:r>
              <a:r>
                <a:rPr lang="en-US" dirty="0"/>
                <a:t>]</a:t>
              </a: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AD947557-8072-0445-9D9C-8655FE1DEFC8}"/>
                </a:ext>
              </a:extLst>
            </p:cNvPr>
            <p:cNvSpPr/>
            <p:nvPr/>
          </p:nvSpPr>
          <p:spPr bwMode="auto">
            <a:xfrm>
              <a:off x="7106517" y="2665787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AAE24A-9361-A44E-89E5-238D4DABB3F1}"/>
                </a:ext>
              </a:extLst>
            </p:cNvPr>
            <p:cNvSpPr txBox="1"/>
            <p:nvPr/>
          </p:nvSpPr>
          <p:spPr>
            <a:xfrm>
              <a:off x="6566045" y="3926115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map(</a:t>
              </a:r>
              <a:r>
                <a:rPr lang="en-US" dirty="0" err="1"/>
                <a:t>fn</a:t>
              </a:r>
              <a:r>
                <a:rPr lang="en-US" dirty="0"/>
                <a:t>)</a:t>
              </a: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9F296F64-B203-3846-8C9D-DAB8DFB7C3D4}"/>
                </a:ext>
              </a:extLst>
            </p:cNvPr>
            <p:cNvSpPr/>
            <p:nvPr/>
          </p:nvSpPr>
          <p:spPr bwMode="auto">
            <a:xfrm>
              <a:off x="7028461" y="4572694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F0D2A6-D440-134F-84D4-336EAD9D8944}"/>
                </a:ext>
              </a:extLst>
            </p:cNvPr>
            <p:cNvSpPr txBox="1"/>
            <p:nvPr/>
          </p:nvSpPr>
          <p:spPr>
            <a:xfrm>
              <a:off x="4845837" y="6025628"/>
              <a:ext cx="4224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</a:t>
              </a:r>
              <a:r>
                <a:rPr lang="en-US" dirty="0" err="1"/>
                <a:t>fn</a:t>
              </a:r>
              <a:r>
                <a:rPr lang="en-US" dirty="0"/>
                <a:t>(x1), </a:t>
              </a:r>
              <a:r>
                <a:rPr lang="en-US" dirty="0" err="1"/>
                <a:t>fn</a:t>
              </a:r>
              <a:r>
                <a:rPr lang="en-US" dirty="0"/>
                <a:t>(x2), …, </a:t>
              </a:r>
              <a:r>
                <a:rPr lang="en-US" dirty="0" err="1"/>
                <a:t>fn</a:t>
              </a:r>
              <a:r>
                <a:rPr lang="en-US" dirty="0"/>
                <a:t>(</a:t>
              </a:r>
              <a:r>
                <a:rPr lang="en-US" dirty="0" err="1"/>
                <a:t>x_n</a:t>
              </a:r>
              <a:r>
                <a:rPr lang="en-US" dirty="0"/>
                <a:t>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8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flatMap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714322" y="1442623"/>
            <a:ext cx="372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….]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2701431" y="193281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1016000" y="319314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flatMap</a:t>
            </a:r>
            <a:r>
              <a:rPr lang="en-US" dirty="0"/>
              <a:t>(lambda x: [x[0], x[1]])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2623375" y="3839722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812641" y="529265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[a1, b1, a2, b2, …]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3774D7-AEC4-3B48-9550-F0A7BEC8571E}"/>
              </a:ext>
            </a:extLst>
          </p:cNvPr>
          <p:cNvGrpSpPr/>
          <p:nvPr/>
        </p:nvGrpSpPr>
        <p:grpSpPr>
          <a:xfrm>
            <a:off x="4741650" y="1442623"/>
            <a:ext cx="4134465" cy="4219365"/>
            <a:chOff x="4741650" y="1442623"/>
            <a:chExt cx="4134465" cy="42193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C4194B-9767-BD4B-B708-F0F2BCB81D59}"/>
                </a:ext>
              </a:extLst>
            </p:cNvPr>
            <p:cNvSpPr txBox="1"/>
            <p:nvPr/>
          </p:nvSpPr>
          <p:spPr>
            <a:xfrm>
              <a:off x="4741650" y="1442623"/>
              <a:ext cx="4134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[‘the little brown fox…’, …]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F47423C5-B5EC-C74C-BD43-36EC36997306}"/>
                </a:ext>
              </a:extLst>
            </p:cNvPr>
            <p:cNvSpPr/>
            <p:nvPr/>
          </p:nvSpPr>
          <p:spPr bwMode="auto">
            <a:xfrm>
              <a:off x="6933937" y="1932815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B0444B-EF16-D848-9D5D-0B6E5FE8A64C}"/>
                </a:ext>
              </a:extLst>
            </p:cNvPr>
            <p:cNvSpPr txBox="1"/>
            <p:nvPr/>
          </p:nvSpPr>
          <p:spPr>
            <a:xfrm>
              <a:off x="5248506" y="3193143"/>
              <a:ext cx="2903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flatMap</a:t>
              </a:r>
              <a:r>
                <a:rPr lang="en-US" dirty="0"/>
                <a:t>(lambda x: </a:t>
              </a:r>
              <a:r>
                <a:rPr lang="en-US" dirty="0" err="1"/>
                <a:t>x.split</a:t>
              </a:r>
              <a:r>
                <a:rPr lang="en-US" dirty="0"/>
                <a:t>())</a:t>
              </a:r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F0327AFD-080D-4744-B4C3-095E5D10310A}"/>
                </a:ext>
              </a:extLst>
            </p:cNvPr>
            <p:cNvSpPr/>
            <p:nvPr/>
          </p:nvSpPr>
          <p:spPr bwMode="auto">
            <a:xfrm>
              <a:off x="6855881" y="3839722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692E71-9626-1B4E-8DFB-573320F25598}"/>
                </a:ext>
              </a:extLst>
            </p:cNvPr>
            <p:cNvSpPr txBox="1"/>
            <p:nvPr/>
          </p:nvSpPr>
          <p:spPr>
            <a:xfrm>
              <a:off x="4788675" y="5292656"/>
              <a:ext cx="3993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[‘the’, ‘little’, ‘brown’, …]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6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8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groupByKey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groupByKey</a:t>
            </a:r>
            <a:r>
              <a:rPr lang="en-US" dirty="0"/>
              <a:t>()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882189" y="5400830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[b1, b3, b4, …]), (a2, [b3, b5,…]), …]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1077" y="2167292"/>
            <a:ext cx="4540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InputRDD</a:t>
            </a:r>
            <a:r>
              <a:rPr lang="en-US" sz="1600" dirty="0"/>
              <a:t> must be a collection of 2-tuples</a:t>
            </a:r>
          </a:p>
          <a:p>
            <a:pPr algn="ctr"/>
            <a:r>
              <a:rPr lang="en-US" sz="1600" dirty="0"/>
              <a:t>Usually called (Key, Value) pairs</a:t>
            </a:r>
          </a:p>
          <a:p>
            <a:pPr algn="ctr"/>
            <a:r>
              <a:rPr lang="en-US" sz="1600" dirty="0"/>
              <a:t>Value can be anything (e.g., </a:t>
            </a:r>
            <a:r>
              <a:rPr lang="en-US" sz="1600" dirty="0" err="1"/>
              <a:t>dicts</a:t>
            </a:r>
            <a:r>
              <a:rPr lang="en-US" sz="1600" dirty="0"/>
              <a:t>, tuples, bytes)</a:t>
            </a:r>
          </a:p>
        </p:txBody>
      </p:sp>
    </p:spTree>
    <p:extLst>
      <p:ext uri="{BB962C8B-B14F-4D97-AF65-F5344CB8AC3E}">
        <p14:creationId xmlns:p14="http://schemas.microsoft.com/office/powerpoint/2010/main" val="117383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reduceByKey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reduceByKey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081574" y="5400830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(b1, b3), b4)…), </a:t>
            </a:r>
          </a:p>
          <a:p>
            <a:pPr algn="ctr"/>
            <a:r>
              <a:rPr lang="en-US" dirty="0"/>
              <a:t>                      (a2,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(b2, b5), …)…),]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21912" y="2176023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 must be a collection of 2-tuples</a:t>
            </a:r>
          </a:p>
          <a:p>
            <a:pPr algn="ctr"/>
            <a:r>
              <a:rPr lang="en-US" dirty="0"/>
              <a:t>Usually called (Key, Value) pairs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8DCE6-0C4E-AC40-92D9-7E93873D440E}"/>
              </a:ext>
            </a:extLst>
          </p:cNvPr>
          <p:cNvSpPr txBox="1"/>
          <p:nvPr/>
        </p:nvSpPr>
        <p:spPr>
          <a:xfrm>
            <a:off x="6674036" y="2808188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(V1, V2):</a:t>
            </a:r>
          </a:p>
          <a:p>
            <a:r>
              <a:rPr lang="en-US" dirty="0">
                <a:solidFill>
                  <a:srgbClr val="FF0000"/>
                </a:solidFill>
              </a:rPr>
              <a:t>     return V3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79773-5758-254D-8337-6D160E0FBD5D}"/>
              </a:ext>
            </a:extLst>
          </p:cNvPr>
          <p:cNvSpPr txBox="1"/>
          <p:nvPr/>
        </p:nvSpPr>
        <p:spPr>
          <a:xfrm>
            <a:off x="6674036" y="3491888"/>
            <a:ext cx="232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V1, V2, and V3 be of the same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03BA-6D1D-4E40-B5AD-547B04832571}"/>
              </a:ext>
            </a:extLst>
          </p:cNvPr>
          <p:cNvSpPr txBox="1"/>
          <p:nvPr/>
        </p:nvSpPr>
        <p:spPr>
          <a:xfrm>
            <a:off x="52607" y="6476492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dirty="0" err="1"/>
              <a:t>func</a:t>
            </a:r>
            <a:r>
              <a:rPr lang="en-US" dirty="0"/>
              <a:t>” executed in parallel in a pairwise fashion</a:t>
            </a:r>
          </a:p>
        </p:txBody>
      </p:sp>
    </p:spTree>
    <p:extLst>
      <p:ext uri="{BB962C8B-B14F-4D97-AF65-F5344CB8AC3E}">
        <p14:creationId xmlns:p14="http://schemas.microsoft.com/office/powerpoint/2010/main" val="41920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join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inputRDD1.join(inputRDD2)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761263" y="5400830"/>
            <a:ext cx="3621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  (a1, (b1, c1)), </a:t>
            </a:r>
          </a:p>
          <a:p>
            <a:pPr algn="ctr"/>
            <a:r>
              <a:rPr lang="en-US" dirty="0"/>
              <a:t>                               (a1, (b1, c3)), </a:t>
            </a:r>
          </a:p>
          <a:p>
            <a:pPr algn="ctr"/>
            <a:r>
              <a:rPr lang="en-US" dirty="0"/>
              <a:t>                              (a1, (b1, c4)), </a:t>
            </a:r>
          </a:p>
          <a:p>
            <a:pPr algn="ctr"/>
            <a:r>
              <a:rPr lang="en-US" dirty="0"/>
              <a:t>….]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1381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cogroup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inputRDD1.cogroup(inputRDD2)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658397" y="5400830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(a1, ([b1, b3, b4, …], [c1, c3, c4, …]), </a:t>
            </a:r>
          </a:p>
          <a:p>
            <a:pPr algn="ctr"/>
            <a:r>
              <a:rPr lang="en-US" dirty="0"/>
              <a:t>                     (a2, ([b2, b5, …], [c2, c5, …]), …</a:t>
            </a:r>
          </a:p>
          <a:p>
            <a:pPr algn="ctr"/>
            <a:r>
              <a:rPr lang="en-US" dirty="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315962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RDD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7917F-0C71-AC44-8498-40283516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" y="1274193"/>
            <a:ext cx="4844018" cy="5239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B0272-F497-2E45-A26A-4084217F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52" y="1274193"/>
            <a:ext cx="3858382" cy="35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62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Dataframes</a:t>
            </a:r>
            <a:r>
              <a:rPr lang="en-IN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70F47-7FE8-014E-AFD0-A0F6FBB7ED93}"/>
              </a:ext>
            </a:extLst>
          </p:cNvPr>
          <p:cNvSpPr/>
          <p:nvPr/>
        </p:nvSpPr>
        <p:spPr>
          <a:xfrm>
            <a:off x="262857" y="1137918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def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basic_df_example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(spark):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EAEBB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 is an existing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SparkSession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df =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spark.read.json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"examples/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src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/main/resources/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people.json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Displays the content of the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to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stdout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df.show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spark, df are from the previous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Print the schema in a tree 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df.printSchema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root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age: long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name: string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only the "name" column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"name"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everybody, but increment the age by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'name'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], 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+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name|(age + 1)|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     null|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       31|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       20|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BB4B4-9E56-3544-B268-846DE7E5ACA9}"/>
              </a:ext>
            </a:extLst>
          </p:cNvPr>
          <p:cNvSpPr/>
          <p:nvPr/>
        </p:nvSpPr>
        <p:spPr>
          <a:xfrm>
            <a:off x="4632325" y="1137918"/>
            <a:ext cx="4572000" cy="5678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people older than 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df.filter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&gt;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21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age|name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30|Andy|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Count people by 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df.groupBy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"age"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).count().show()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age|count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|null|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sqlDF.show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off:run_sql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on:global_temp_view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Register the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as a global temporary 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df.createGlobalTempView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Global temporary view is tied to a system preserved database `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global_temp.people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848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Spark is a popular and widely used framework for large-scale computing</a:t>
            </a:r>
          </a:p>
          <a:p>
            <a:r>
              <a:rPr lang="en-IN" dirty="0"/>
              <a:t>Simple programming interface </a:t>
            </a:r>
          </a:p>
          <a:p>
            <a:pPr lvl="1"/>
            <a:r>
              <a:rPr lang="en-IN" sz="1800" dirty="0"/>
              <a:t>You don’t need to typically worry about the parallelization</a:t>
            </a:r>
          </a:p>
          <a:p>
            <a:pPr lvl="1"/>
            <a:r>
              <a:rPr lang="en-IN" sz="1800" dirty="0"/>
              <a:t>That’s handled by Spark transparently</a:t>
            </a:r>
          </a:p>
          <a:p>
            <a:pPr lvl="1"/>
            <a:r>
              <a:rPr lang="en-IN" sz="1800" dirty="0"/>
              <a:t>In practice, may need to fiddle with number of partitions etc.</a:t>
            </a:r>
          </a:p>
          <a:p>
            <a:r>
              <a:rPr lang="en-IN" dirty="0"/>
              <a:t>Managed services supported by several vendors including Databricks (started by the authors of Spark), Cloudera, etc.</a:t>
            </a:r>
          </a:p>
          <a:p>
            <a:r>
              <a:rPr lang="en-IN" dirty="0"/>
              <a:t>Many other concepts that we did not discuss</a:t>
            </a:r>
          </a:p>
          <a:p>
            <a:pPr lvl="1"/>
            <a:r>
              <a:rPr lang="en-IN" sz="1600" dirty="0"/>
              <a:t>Shared accumulator and broadcast variables</a:t>
            </a:r>
          </a:p>
          <a:p>
            <a:pPr lvl="1"/>
            <a:r>
              <a:rPr lang="en-IN" sz="1600" dirty="0"/>
              <a:t>Support for Machine Learning, Graph Analytics, Streaming, and other use cases</a:t>
            </a:r>
          </a:p>
          <a:p>
            <a:r>
              <a:rPr lang="en-IN" dirty="0"/>
              <a:t>Alternatives include: Apache Tez, </a:t>
            </a:r>
            <a:r>
              <a:rPr lang="en-IN" dirty="0" err="1"/>
              <a:t>Flink</a:t>
            </a:r>
            <a:r>
              <a:rPr lang="en-IN" dirty="0"/>
              <a:t>, and several others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50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1110101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prototypical NoSQL database</a:t>
            </a:r>
          </a:p>
          <a:p>
            <a:r>
              <a:rPr lang="en-US" dirty="0"/>
              <a:t>Short for hu</a:t>
            </a:r>
            <a:r>
              <a:rPr lang="en-US" b="1" dirty="0"/>
              <a:t>mongo</a:t>
            </a:r>
            <a:r>
              <a:rPr lang="en-US" dirty="0"/>
              <a:t>us</a:t>
            </a:r>
          </a:p>
          <a:p>
            <a:r>
              <a:rPr lang="en-US" dirty="0"/>
              <a:t>First version in 2009!</a:t>
            </a:r>
          </a:p>
          <a:p>
            <a:r>
              <a:rPr lang="en-US" dirty="0"/>
              <a:t>Still very popular</a:t>
            </a:r>
          </a:p>
          <a:p>
            <a:pPr lvl="1"/>
            <a:r>
              <a:rPr lang="en-US" dirty="0"/>
              <a:t>IPO in 2017</a:t>
            </a:r>
          </a:p>
          <a:p>
            <a:pPr lvl="1"/>
            <a:r>
              <a:rPr lang="en-US" dirty="0"/>
              <a:t>Now worth &gt;7B in market capital (as of 2020)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FA93A2-D924-7A4C-8E3E-BE01D33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45" y="0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6BE8A6-7C94-E240-967F-2AB2544961D8}"/>
              </a:ext>
            </a:extLst>
          </p:cNvPr>
          <p:cNvSpPr txBox="1"/>
          <p:nvPr/>
        </p:nvSpPr>
        <p:spPr>
          <a:xfrm>
            <a:off x="4775200" y="5710535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adapted from CS186 Slides by:</a:t>
            </a:r>
          </a:p>
          <a:p>
            <a:r>
              <a:rPr lang="en-US" dirty="0"/>
              <a:t>Alvin Cheung</a:t>
            </a:r>
          </a:p>
          <a:p>
            <a:r>
              <a:rPr lang="en-US" dirty="0"/>
              <a:t>Aditya Parameswaran</a:t>
            </a:r>
          </a:p>
        </p:txBody>
      </p:sp>
    </p:spTree>
    <p:extLst>
      <p:ext uri="{BB962C8B-B14F-4D97-AF65-F5344CB8AC3E}">
        <p14:creationId xmlns:p14="http://schemas.microsoft.com/office/powerpoint/2010/main" val="602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prototypical NoSQL database</a:t>
            </a:r>
          </a:p>
          <a:p>
            <a:r>
              <a:rPr lang="en-US" dirty="0"/>
              <a:t>Short for hu</a:t>
            </a:r>
            <a:r>
              <a:rPr lang="en-US" b="1" dirty="0"/>
              <a:t>mongo</a:t>
            </a:r>
            <a:r>
              <a:rPr lang="en-US" dirty="0"/>
              <a:t>us</a:t>
            </a:r>
          </a:p>
          <a:p>
            <a:r>
              <a:rPr lang="en-US" dirty="0"/>
              <a:t>First version in 2009!</a:t>
            </a:r>
          </a:p>
          <a:p>
            <a:r>
              <a:rPr lang="en-US" dirty="0"/>
              <a:t>Still very popular</a:t>
            </a:r>
          </a:p>
          <a:p>
            <a:pPr lvl="1"/>
            <a:r>
              <a:rPr lang="en-US" dirty="0"/>
              <a:t>IPO in 2017</a:t>
            </a:r>
          </a:p>
          <a:p>
            <a:pPr lvl="1"/>
            <a:r>
              <a:rPr lang="en-US" dirty="0"/>
              <a:t>Now worth &gt;7B in market capital (as of 2020)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FA93A2-D924-7A4C-8E3E-BE01D33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67" y="1625601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6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motivating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Deciding what to show a user in a social network, or news aggregator</a:t>
            </a:r>
          </a:p>
          <a:p>
            <a:r>
              <a:rPr lang="en-IN" sz="2000" dirty="0"/>
              <a:t>Advertising on the Web or Mobile</a:t>
            </a:r>
          </a:p>
          <a:p>
            <a:r>
              <a:rPr lang="en-IN" dirty="0" err="1"/>
              <a:t>Analyzing</a:t>
            </a:r>
            <a:r>
              <a:rPr lang="en-IN" dirty="0"/>
              <a:t> user </a:t>
            </a:r>
            <a:r>
              <a:rPr lang="en-IN" dirty="0" err="1"/>
              <a:t>behavior</a:t>
            </a:r>
            <a:r>
              <a:rPr lang="en-IN" dirty="0"/>
              <a:t> on web sites to optimize or increase engagement</a:t>
            </a:r>
          </a:p>
          <a:p>
            <a:r>
              <a:rPr lang="en-IN" dirty="0" err="1"/>
              <a:t>Analyzing</a:t>
            </a:r>
            <a:r>
              <a:rPr lang="en-IN" dirty="0"/>
              <a:t> large numbers of images and building search indexes on them</a:t>
            </a:r>
          </a:p>
          <a:p>
            <a:r>
              <a:rPr lang="en-IN" dirty="0"/>
              <a:t>Text analytics for topic modelling, summarization, …</a:t>
            </a:r>
          </a:p>
          <a:p>
            <a:r>
              <a:rPr lang="en-IN" dirty="0"/>
              <a:t>Internet of things…</a:t>
            </a:r>
          </a:p>
          <a:p>
            <a:r>
              <a:rPr lang="en-IN" dirty="0"/>
              <a:t>And many many others…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403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6915"/>
            <a:ext cx="8839200" cy="45066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Internet &amp; social media boom led to a demand for</a:t>
            </a:r>
          </a:p>
          <a:p>
            <a:pPr lvl="1"/>
            <a:r>
              <a:rPr lang="en-US" dirty="0"/>
              <a:t>Rapid data model evolution: "a move fast and break things" mentality to system dev</a:t>
            </a:r>
          </a:p>
          <a:p>
            <a:pPr lvl="2"/>
            <a:r>
              <a:rPr lang="en-US" dirty="0"/>
              <a:t>E.g., adding a new </a:t>
            </a:r>
            <a:r>
              <a:rPr lang="en-US" dirty="0" err="1"/>
              <a:t>attrib</a:t>
            </a:r>
            <a:r>
              <a:rPr lang="en-US" dirty="0"/>
              <a:t> to a Facebook profile</a:t>
            </a:r>
          </a:p>
          <a:p>
            <a:pPr lvl="2"/>
            <a:r>
              <a:rPr lang="en-US" dirty="0"/>
              <a:t>Contrary to DBMS wisdom of declaring schema upfront and changing rarely (costly!)</a:t>
            </a:r>
          </a:p>
          <a:p>
            <a:pPr lvl="1"/>
            <a:r>
              <a:rPr lang="en-US" dirty="0"/>
              <a:t>Rapid txn support, even at the cost of losing some updates or non-atomicity</a:t>
            </a:r>
          </a:p>
          <a:p>
            <a:pPr lvl="2"/>
            <a:r>
              <a:rPr lang="en-US" dirty="0"/>
              <a:t>Contrary to DBMS wisdom of ACID, esp. with distribution/2PC (costly!)</a:t>
            </a:r>
          </a:p>
          <a:p>
            <a:endParaRPr lang="en-US" dirty="0"/>
          </a:p>
          <a:p>
            <a:r>
              <a:rPr lang="en-US" dirty="0"/>
              <a:t>Early version centered around storing and querying json documents quickly</a:t>
            </a:r>
          </a:p>
          <a:p>
            <a:r>
              <a:rPr lang="en-US" dirty="0"/>
              <a:t>Made several tradeoffs for speed</a:t>
            </a:r>
          </a:p>
          <a:p>
            <a:pPr lvl="1"/>
            <a:r>
              <a:rPr lang="en-US" dirty="0"/>
              <a:t>No joins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now support left outer joins</a:t>
            </a:r>
          </a:p>
          <a:p>
            <a:pPr lvl="1"/>
            <a:r>
              <a:rPr lang="en-US" dirty="0"/>
              <a:t>Limited query opt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still limited, but many improvements</a:t>
            </a:r>
          </a:p>
          <a:p>
            <a:pPr lvl="1"/>
            <a:r>
              <a:rPr lang="en-US" dirty="0"/>
              <a:t>No txn support apart from atomic writes to json docs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limited support for multi-doc txns</a:t>
            </a:r>
          </a:p>
          <a:p>
            <a:pPr lvl="1"/>
            <a:r>
              <a:rPr lang="en-US" dirty="0"/>
              <a:t>No checks/schema validation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now support json schema validation (rarely used!) 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86" y="1754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1"/>
            <a:ext cx="8839200" cy="3886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Most egregious: no durability or write ahead logging!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Sure enough, this was fixed later (four years after the first version!)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772" y="272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A4829-BBE6-7C48-A09B-6128A0AB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09029"/>
            <a:ext cx="5791200" cy="3046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91966-F0C5-7E45-8AF0-2AB100B81472}"/>
              </a:ext>
            </a:extLst>
          </p:cNvPr>
          <p:cNvSpPr txBox="1"/>
          <p:nvPr/>
        </p:nvSpPr>
        <p:spPr>
          <a:xfrm>
            <a:off x="4876800" y="964870"/>
            <a:ext cx="419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https://</a:t>
            </a:r>
            <a:r>
              <a:rPr lang="en-US" sz="1100" dirty="0" err="1">
                <a:latin typeface="Helvetica" pitchFamily="2" charset="0"/>
              </a:rPr>
              <a:t>www.mongodb.com</a:t>
            </a:r>
            <a:r>
              <a:rPr lang="en-US" sz="1100" dirty="0">
                <a:latin typeface="Helvetica" pitchFamily="2" charset="0"/>
              </a:rPr>
              <a:t>/blog/post/what-about-durability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4426-D14A-7F49-992F-F0C912168342}"/>
              </a:ext>
            </a:extLst>
          </p:cNvPr>
          <p:cNvSpPr txBox="1"/>
          <p:nvPr/>
        </p:nvSpPr>
        <p:spPr>
          <a:xfrm>
            <a:off x="457200" y="3385529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1: </a:t>
            </a:r>
          </a:p>
          <a:p>
            <a:r>
              <a:rPr lang="en-US" dirty="0">
                <a:latin typeface="Helvetica" pitchFamily="2" charset="0"/>
              </a:rPr>
              <a:t>Durability is overrated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A5D32-FBBE-684F-A332-4665E8682C03}"/>
              </a:ext>
            </a:extLst>
          </p:cNvPr>
          <p:cNvSpPr txBox="1"/>
          <p:nvPr/>
        </p:nvSpPr>
        <p:spPr>
          <a:xfrm>
            <a:off x="457200" y="4392682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2: It’s hard to implement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E48CD-C69E-064C-9471-601A17676F56}"/>
              </a:ext>
            </a:extLst>
          </p:cNvPr>
          <p:cNvSpPr txBox="1"/>
          <p:nvPr/>
        </p:nvSpPr>
        <p:spPr>
          <a:xfrm>
            <a:off x="1981200" y="3276600"/>
            <a:ext cx="586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E5219-2FCF-9F42-A031-FACBEEA2F6DC}"/>
              </a:ext>
            </a:extLst>
          </p:cNvPr>
          <p:cNvSpPr txBox="1"/>
          <p:nvPr/>
        </p:nvSpPr>
        <p:spPr>
          <a:xfrm>
            <a:off x="1998133" y="4390565"/>
            <a:ext cx="586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focus on two primary design decisions:</a:t>
            </a:r>
          </a:p>
          <a:p>
            <a:r>
              <a:rPr lang="en-US" dirty="0"/>
              <a:t>The data model</a:t>
            </a:r>
          </a:p>
          <a:p>
            <a:r>
              <a:rPr lang="en-US" dirty="0"/>
              <a:t>The query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Will discuss these two to start with, then some of the architectural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9" y="87729"/>
            <a:ext cx="8229600" cy="857250"/>
          </a:xfrm>
        </p:spPr>
        <p:txBody>
          <a:bodyPr/>
          <a:lstStyle/>
          <a:p>
            <a:r>
              <a:rPr lang="en-US" dirty="0"/>
              <a:t>MongoDB Data Model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191000" y="1524000"/>
            <a:ext cx="464878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Where value 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Atomic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atomic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>
                <a:latin typeface="Helvetica" pitchFamily="2" charset="0"/>
              </a:rPr>
              <a:t>{ qty : 1,  status : "D", size : {h : 14, w : 21}, tags : ["a", "b"] },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also mix and match, e.g., array of atomics and documents, or array </a:t>
            </a:r>
            <a:r>
              <a:rPr lang="en-US" sz="1600">
                <a:latin typeface="Helvetica" pitchFamily="2" charset="0"/>
              </a:rPr>
              <a:t>of arrays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[Same as the JSON data model]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Internally stored as BSON = Binary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Client libraries can directly operate on this natively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109500"/>
            <a:ext cx="8229600" cy="857250"/>
          </a:xfrm>
        </p:spPr>
        <p:txBody>
          <a:bodyPr/>
          <a:lstStyle/>
          <a:p>
            <a:r>
              <a:rPr lang="en-US" dirty="0"/>
              <a:t>MongoDB Data Model 2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342814" y="1928393"/>
            <a:ext cx="4191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use JSON schema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Some integrity checks, field typing and ensuring the presence of certain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Rarely used, and we’ll skip for our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Special field in each document: 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also be indexed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If it is not present during ingest, it will be added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be first attribute of each doc.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This field requires special treatment during projections as we will see later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</a:t>
            </a:r>
            <a:r>
              <a:rPr lang="en-US" dirty="0">
                <a:solidFill>
                  <a:srgbClr val="FF0000"/>
                </a:solidFill>
              </a:rPr>
              <a:t>A bit of a misnomer</a:t>
            </a:r>
            <a:r>
              <a:rPr lang="en-US" dirty="0"/>
              <a:t>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91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Dot (.)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91771"/>
            <a:ext cx="8323943" cy="500017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Helvetica" pitchFamily="2" charset="0"/>
              </a:rPr>
              <a:t>"." is used to drill deeper into nested docs/arrays</a:t>
            </a:r>
          </a:p>
          <a:p>
            <a:r>
              <a:rPr lang="en-US" sz="1600" dirty="0">
                <a:latin typeface="Helvetica" pitchFamily="2" charset="0"/>
              </a:rPr>
              <a:t>Recall that a value could be atomic, a nested document, an array of atomics, or an array of nested documents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Examples: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"</a:t>
            </a:r>
            <a:r>
              <a:rPr lang="en-US" sz="1600" dirty="0" err="1">
                <a:latin typeface="Helvetica" pitchFamily="2" charset="0"/>
              </a:rPr>
              <a:t>instock.qty</a:t>
            </a:r>
            <a:r>
              <a:rPr lang="en-US" sz="1600" dirty="0">
                <a:latin typeface="Helvetica" pitchFamily="2" charset="0"/>
              </a:rPr>
              <a:t>" 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 qty field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field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"instock.1"  second element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 </a:t>
            </a:r>
          </a:p>
          <a:p>
            <a:pPr lvl="2"/>
            <a:r>
              <a:rPr lang="en-US" sz="1600" dirty="0">
                <a:latin typeface="Helvetica" pitchFamily="2" charset="0"/>
                <a:sym typeface="Wingdings" pitchFamily="2" charset="2"/>
              </a:rPr>
              <a:t>Element could be an atomic value or a nested document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"instock.1.qty"  qty field within the second document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</a:t>
            </a:r>
          </a:p>
          <a:p>
            <a:endParaRPr lang="en-US" sz="1600" dirty="0">
              <a:latin typeface="Helvetica" pitchFamily="2" charset="0"/>
              <a:sym typeface="Wingdings" pitchFamily="2" charset="2"/>
            </a:endParaRPr>
          </a:p>
          <a:p>
            <a:r>
              <a:rPr lang="en-US" sz="1600" dirty="0">
                <a:latin typeface="Helvetica" pitchFamily="2" charset="0"/>
                <a:sym typeface="Wingdings" pitchFamily="2" charset="2"/>
              </a:rPr>
              <a:t>Note: such dot expressions need to be in quotes</a:t>
            </a:r>
            <a:endParaRPr lang="en-US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670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Dollar ($)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3371"/>
            <a:ext cx="8229600" cy="4321629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Helvetica" pitchFamily="2" charset="0"/>
              </a:rPr>
              <a:t>$ indicates that the string is a special keyword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, $</a:t>
            </a:r>
            <a:r>
              <a:rPr lang="en-US" sz="1600" dirty="0" err="1">
                <a:latin typeface="Helvetica" pitchFamily="2" charset="0"/>
              </a:rPr>
              <a:t>lte</a:t>
            </a:r>
            <a:r>
              <a:rPr lang="en-US" sz="1600" dirty="0">
                <a:latin typeface="Helvetica" pitchFamily="2" charset="0"/>
              </a:rPr>
              <a:t>, $add, $</a:t>
            </a:r>
            <a:r>
              <a:rPr lang="en-US" sz="1600" dirty="0" err="1">
                <a:latin typeface="Helvetica" pitchFamily="2" charset="0"/>
              </a:rPr>
              <a:t>elemMatch</a:t>
            </a:r>
            <a:r>
              <a:rPr lang="en-US" sz="1600" dirty="0">
                <a:latin typeface="Helvetica" pitchFamily="2" charset="0"/>
              </a:rPr>
              <a:t>, …</a:t>
            </a:r>
          </a:p>
          <a:p>
            <a:r>
              <a:rPr lang="en-US" sz="1600" dirty="0">
                <a:latin typeface="Helvetica" pitchFamily="2" charset="0"/>
              </a:rPr>
              <a:t>Used as the "field" part of a "field : value" expression</a:t>
            </a:r>
          </a:p>
          <a:p>
            <a:r>
              <a:rPr lang="en-US" sz="1600" dirty="0">
                <a:latin typeface="Helvetica" pitchFamily="2" charset="0"/>
              </a:rPr>
              <a:t>So if it is a binary operator, it is </a:t>
            </a:r>
            <a:r>
              <a:rPr lang="en-US" sz="1600" i="1" dirty="0">
                <a:latin typeface="Helvetica" pitchFamily="2" charset="0"/>
              </a:rPr>
              <a:t>usually</a:t>
            </a:r>
            <a:r>
              <a:rPr lang="en-US" sz="1600" dirty="0">
                <a:latin typeface="Helvetica" pitchFamily="2" charset="0"/>
              </a:rPr>
              <a:t> done as: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</a:t>
            </a:r>
            <a:r>
              <a:rPr lang="en-US" sz="1600" dirty="0" err="1">
                <a:latin typeface="Helvetica" pitchFamily="2" charset="0"/>
              </a:rPr>
              <a:t>LOperand</a:t>
            </a:r>
            <a:r>
              <a:rPr lang="en-US" sz="1600" dirty="0">
                <a:latin typeface="Helvetica" pitchFamily="2" charset="0"/>
              </a:rPr>
              <a:t> : { $keyword : </a:t>
            </a:r>
            <a:r>
              <a:rPr lang="en-US" sz="1600" dirty="0" err="1">
                <a:latin typeface="Helvetica" pitchFamily="2" charset="0"/>
              </a:rPr>
              <a:t>ROperand</a:t>
            </a:r>
            <a:r>
              <a:rPr lang="en-US" sz="1600" dirty="0">
                <a:latin typeface="Helvetica" pitchFamily="2" charset="0"/>
              </a:rPr>
              <a:t>}}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{qty : {$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 : 30}}</a:t>
            </a:r>
          </a:p>
          <a:p>
            <a:r>
              <a:rPr lang="en-US" sz="1800" dirty="0">
                <a:latin typeface="Helvetica" pitchFamily="2" charset="0"/>
              </a:rPr>
              <a:t>Alternative: arrays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{$keyword : [argument list]}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{$add : [ 1, 2]} </a:t>
            </a:r>
          </a:p>
          <a:p>
            <a:pPr lvl="1"/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Exception: $</a:t>
            </a:r>
            <a:r>
              <a:rPr lang="en-US" sz="1600" dirty="0" err="1">
                <a:latin typeface="Helvetica" pitchFamily="2" charset="0"/>
              </a:rPr>
              <a:t>fieldName</a:t>
            </a:r>
            <a:r>
              <a:rPr lang="en-US" sz="1600" dirty="0">
                <a:latin typeface="Helvetica" pitchFamily="2" charset="0"/>
              </a:rPr>
              <a:t>, used to refer to a previously defined field on the value side</a:t>
            </a:r>
          </a:p>
          <a:p>
            <a:pPr lvl="1"/>
            <a:r>
              <a:rPr lang="en-US" sz="1600" dirty="0">
                <a:latin typeface="Helvetica" pitchFamily="2" charset="0"/>
              </a:rPr>
              <a:t>Purpose: disambiguation</a:t>
            </a:r>
          </a:p>
          <a:p>
            <a:pPr lvl="1"/>
            <a:r>
              <a:rPr lang="en-US" sz="1600" dirty="0">
                <a:latin typeface="Helvetica" pitchFamily="2" charset="0"/>
              </a:rPr>
              <a:t>Only relevant for aggregation pipelines</a:t>
            </a:r>
          </a:p>
          <a:p>
            <a:pPr lvl="1"/>
            <a:r>
              <a:rPr lang="en-US" sz="1600" dirty="0">
                <a:latin typeface="Helvetica" pitchFamily="2" charset="0"/>
              </a:rPr>
              <a:t>Let’s not worry about this for now.</a:t>
            </a:r>
          </a:p>
          <a:p>
            <a:pPr lvl="1"/>
            <a:endParaRPr lang="en-US" sz="1400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09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70"/>
            <a:ext cx="8229600" cy="857250"/>
          </a:xfrm>
        </p:spPr>
        <p:txBody>
          <a:bodyPr/>
          <a:lstStyle/>
          <a:p>
            <a:r>
              <a:rPr lang="en-US" dirty="0"/>
              <a:t>Retrieval Queries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7" y="1186901"/>
            <a:ext cx="8229600" cy="33944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</a:t>
            </a:r>
            <a:r>
              <a:rPr lang="en-US" b="1" dirty="0" err="1"/>
              <a:t>find</a:t>
            </a:r>
            <a:r>
              <a:rPr lang="en-US" dirty="0"/>
              <a:t>(&lt;</a:t>
            </a:r>
            <a:r>
              <a:rPr lang="en-US" i="1" dirty="0"/>
              <a:t>predicate</a:t>
            </a:r>
            <a:r>
              <a:rPr lang="en-US" dirty="0"/>
              <a:t>&gt;, optional &lt;</a:t>
            </a:r>
            <a:r>
              <a:rPr lang="en-US" i="1" dirty="0"/>
              <a:t>projection</a:t>
            </a:r>
            <a:r>
              <a:rPr lang="en-US" dirty="0"/>
              <a:t>&gt;)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returns documents that </a:t>
            </a:r>
            <a:r>
              <a:rPr lang="en-US" dirty="0">
                <a:solidFill>
                  <a:srgbClr val="FF0000"/>
                </a:solidFill>
              </a:rPr>
              <a:t>match 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keep fields as specified in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both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 and 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 expressed as documents</a:t>
            </a:r>
          </a:p>
          <a:p>
            <a:pPr marL="0" indent="0">
              <a:buNone/>
            </a:pPr>
            <a:r>
              <a:rPr lang="en-US" dirty="0"/>
              <a:t>	in fact, most things are documents!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{ } )</a:t>
            </a:r>
          </a:p>
          <a:p>
            <a:pPr marL="0" indent="0">
              <a:buNone/>
            </a:pPr>
            <a:r>
              <a:rPr lang="en-US" dirty="0"/>
              <a:t>	returns all documents 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5FF98-FF34-6E42-A1D8-F3F29E9EF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84667" y="5056716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DB968-626C-4243-93B4-4A378A7CCDE6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8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Retrieval Queries: Basic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2069496"/>
            <a:ext cx="8229600" cy="33944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status : "D"}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status 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qty &gt;= 50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notebook, 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status : "D",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both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$or: [ { status : "D" }, { qty : { $</a:t>
            </a:r>
            <a:r>
              <a:rPr lang="en-US" dirty="0" err="1"/>
              <a:t>lt</a:t>
            </a:r>
            <a:r>
              <a:rPr lang="en-US" dirty="0"/>
              <a:t> : 30 } } ] } )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either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paper, planner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76200" y="1015632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DB7110-EF7F-FD4E-92BE-2DD87E68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604059"/>
            <a:ext cx="8991600" cy="476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C4E23-AD3E-F642-8556-E5497DD2ACA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1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Primary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OLTP-like</a:t>
            </a:r>
          </a:p>
          <a:p>
            <a:pPr lvl="1"/>
            <a:r>
              <a:rPr lang="en-IN" sz="1600" dirty="0"/>
              <a:t>Simple queries, but lots of updates</a:t>
            </a:r>
          </a:p>
          <a:p>
            <a:pPr lvl="1"/>
            <a:r>
              <a:rPr lang="en-IN" sz="1600" dirty="0"/>
              <a:t>Need to support distributed users</a:t>
            </a:r>
          </a:p>
          <a:p>
            <a:pPr lvl="1"/>
            <a:r>
              <a:rPr lang="en-IN" sz="1600" dirty="0"/>
              <a:t>Need to support non-relational data (e.g., graphs, JSONs)</a:t>
            </a:r>
          </a:p>
          <a:p>
            <a:pPr lvl="1"/>
            <a:r>
              <a:rPr lang="en-IN" sz="1600" dirty="0"/>
              <a:t>Need to scale fast (10 users to 10s of Millions of Users)</a:t>
            </a:r>
          </a:p>
          <a:p>
            <a:pPr lvl="1"/>
            <a:r>
              <a:rPr lang="en-IN" sz="1600" dirty="0"/>
              <a:t>Need to work well in 3-tier Web Apps</a:t>
            </a:r>
          </a:p>
          <a:p>
            <a:pPr lvl="1"/>
            <a:r>
              <a:rPr lang="en-IN" sz="1600" dirty="0"/>
              <a:t>Need to support fast schema changes</a:t>
            </a:r>
          </a:p>
          <a:p>
            <a:pPr lvl="1"/>
            <a:endParaRPr lang="en-IN" sz="1600" dirty="0"/>
          </a:p>
          <a:p>
            <a:r>
              <a:rPr lang="en-IN" dirty="0"/>
              <a:t>OLAP-like</a:t>
            </a:r>
          </a:p>
          <a:p>
            <a:pPr lvl="1"/>
            <a:r>
              <a:rPr lang="en-IN" sz="1600" dirty="0"/>
              <a:t>Complex analysis on large volumes of data</a:t>
            </a:r>
          </a:p>
          <a:p>
            <a:pPr lvl="1"/>
            <a:r>
              <a:rPr lang="en-IN" sz="1600" dirty="0"/>
              <a:t>Often no “real-time” component, and no updates</a:t>
            </a:r>
          </a:p>
          <a:p>
            <a:pPr lvl="1"/>
            <a:r>
              <a:rPr lang="en-IN" sz="1600" dirty="0"/>
              <a:t>Mostly non-relational data (images, webpages, text, etc)</a:t>
            </a:r>
          </a:p>
          <a:p>
            <a:pPr lvl="1"/>
            <a:r>
              <a:rPr lang="en-IN" sz="1600" dirty="0"/>
              <a:t>Tasks often procedural in nature (analyse webpages for searching, data cleaning, ML)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66BD7-938F-B40E-16CA-C79AED904ED2}"/>
              </a:ext>
            </a:extLst>
          </p:cNvPr>
          <p:cNvSpPr txBox="1"/>
          <p:nvPr/>
        </p:nvSpPr>
        <p:spPr>
          <a:xfrm>
            <a:off x="5783126" y="1235349"/>
            <a:ext cx="223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NoSQL Storage Systems: HDFS, Cassandra, MongoDB, Neo4j, AWS DynamoDB, and many many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A3ED3-974F-967E-1E01-9BDFD7D616CA}"/>
              </a:ext>
            </a:extLst>
          </p:cNvPr>
          <p:cNvSpPr txBox="1"/>
          <p:nvPr/>
        </p:nvSpPr>
        <p:spPr>
          <a:xfrm>
            <a:off x="6220140" y="3876613"/>
            <a:ext cx="223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Big data frameworks: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Hadoop MapReduce, </a:t>
            </a:r>
            <a:r>
              <a:rPr lang="en-US" sz="1200" i="1" dirty="0" err="1">
                <a:solidFill>
                  <a:srgbClr val="FF0000"/>
                </a:solidFill>
              </a:rPr>
              <a:t>Flink</a:t>
            </a:r>
            <a:r>
              <a:rPr lang="en-US" sz="1200" i="1" dirty="0">
                <a:solidFill>
                  <a:srgbClr val="FF0000"/>
                </a:solidFill>
              </a:rPr>
              <a:t>, Spark, and many others</a:t>
            </a:r>
          </a:p>
        </p:txBody>
      </p:sp>
    </p:spTree>
    <p:extLst>
      <p:ext uri="{BB962C8B-B14F-4D97-AF65-F5344CB8AC3E}">
        <p14:creationId xmlns:p14="http://schemas.microsoft.com/office/powerpoint/2010/main" val="34168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Nested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5267"/>
            <a:ext cx="8534400" cy="3655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find( { size: { h: 14, w: 21, </a:t>
            </a:r>
            <a:r>
              <a:rPr lang="en-US" dirty="0" err="1"/>
              <a:t>uom</a:t>
            </a:r>
            <a:r>
              <a:rPr lang="en-US" dirty="0"/>
              <a:t>: "cm" } } ) </a:t>
            </a:r>
          </a:p>
          <a:p>
            <a:pPr lvl="1"/>
            <a:r>
              <a:rPr lang="en-US" dirty="0"/>
              <a:t>exact match of nested document, including ordering of fields!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</a:t>
            </a:r>
          </a:p>
          <a:p>
            <a:r>
              <a:rPr lang="en-US" dirty="0"/>
              <a:t>find ( { "</a:t>
            </a:r>
            <a:r>
              <a:rPr lang="en-US" dirty="0" err="1"/>
              <a:t>size.uom</a:t>
            </a:r>
            <a:r>
              <a:rPr lang="en-US" dirty="0"/>
              <a:t>" : "cm", "</a:t>
            </a:r>
            <a:r>
              <a:rPr lang="en-US" dirty="0" err="1"/>
              <a:t>size.h</a:t>
            </a:r>
            <a:r>
              <a:rPr lang="en-US" dirty="0"/>
              <a:t>" : {$</a:t>
            </a:r>
            <a:r>
              <a:rPr lang="en-US" dirty="0" err="1"/>
              <a:t>gt</a:t>
            </a:r>
            <a:r>
              <a:rPr lang="en-US" dirty="0"/>
              <a:t> : 14 } )</a:t>
            </a:r>
          </a:p>
          <a:p>
            <a:pPr lvl="1"/>
            <a:r>
              <a:rPr lang="en-US" dirty="0"/>
              <a:t>querying a nested field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planner</a:t>
            </a:r>
          </a:p>
          <a:p>
            <a:pPr lvl="1"/>
            <a:r>
              <a:rPr lang="en-US" dirty="0"/>
              <a:t>Note: when using . notation for sub-fields, expression must be in quotes</a:t>
            </a:r>
          </a:p>
          <a:p>
            <a:pPr lvl="1"/>
            <a:r>
              <a:rPr lang="en-US" dirty="0"/>
              <a:t>Also note: binary operator handled via a nested document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152400" y="1066800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F062B1-7E5C-A94B-9FE1-21E18D96BAA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803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Retrieval Queries: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85" y="1951969"/>
            <a:ext cx="8229600" cy="3886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Slightly different example dataset for Arrays and Arrays of Document Examples</a:t>
            </a:r>
          </a:p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tags: ["red", "blank"] } )</a:t>
            </a:r>
          </a:p>
          <a:p>
            <a:pPr lvl="1"/>
            <a:r>
              <a:rPr lang="en-US" dirty="0"/>
              <a:t>Exact match of array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</a:t>
            </a:r>
          </a:p>
          <a:p>
            <a:r>
              <a:rPr lang="en-US" dirty="0"/>
              <a:t>find( { tags: "red" } )</a:t>
            </a:r>
          </a:p>
          <a:p>
            <a:pPr lvl="1"/>
            <a:r>
              <a:rPr lang="en-US" dirty="0"/>
              <a:t>If one of the elements matches red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notebook, paper, planner</a:t>
            </a:r>
          </a:p>
          <a:p>
            <a:r>
              <a:rPr lang="en-US" dirty="0"/>
              <a:t>find( { tags: "red", tags: "plain" } )</a:t>
            </a:r>
          </a:p>
          <a:p>
            <a:pPr lvl="1"/>
            <a:r>
              <a:rPr lang="en-US" dirty="0"/>
              <a:t>If one matches red, one matches plain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</a:t>
            </a:r>
          </a:p>
          <a:p>
            <a:r>
              <a:rPr lang="en-US" dirty="0"/>
              <a:t>find( { dim: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If one element is &gt;15 and another is &lt;20  j</a:t>
            </a:r>
            <a:r>
              <a:rPr lang="en-US" dirty="0"/>
              <a:t>ournal, notebook, paper, postcard</a:t>
            </a:r>
          </a:p>
          <a:p>
            <a:r>
              <a:rPr lang="en-US" dirty="0"/>
              <a:t>find( { dim: {$</a:t>
            </a:r>
            <a:r>
              <a:rPr lang="en-US" dirty="0" err="1"/>
              <a:t>elemMatch</a:t>
            </a:r>
            <a:r>
              <a:rPr lang="en-US" dirty="0"/>
              <a:t>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} )</a:t>
            </a:r>
          </a:p>
          <a:p>
            <a:pPr lvl="1"/>
            <a:r>
              <a:rPr lang="en-US" dirty="0">
                <a:sym typeface="Wingdings" pitchFamily="2" charset="2"/>
              </a:rPr>
              <a:t>If a single element is &gt;15 and &lt;20  p</a:t>
            </a:r>
            <a:r>
              <a:rPr lang="en-US" dirty="0"/>
              <a:t>ostcard</a:t>
            </a:r>
          </a:p>
          <a:p>
            <a:r>
              <a:rPr lang="en-US" dirty="0"/>
              <a:t>find( { "dim.1": { $</a:t>
            </a:r>
            <a:r>
              <a:rPr lang="en-US" dirty="0" err="1"/>
              <a:t>gt</a:t>
            </a:r>
            <a:r>
              <a:rPr lang="en-US" dirty="0"/>
              <a:t>: 25 } } )</a:t>
            </a:r>
          </a:p>
          <a:p>
            <a:pPr lvl="1"/>
            <a:r>
              <a:rPr lang="en-US" dirty="0"/>
              <a:t>If second item &gt; 25 </a:t>
            </a:r>
            <a:r>
              <a:rPr lang="en-US" dirty="0">
                <a:sym typeface="Wingdings" pitchFamily="2" charset="2"/>
              </a:rPr>
              <a:t> planner</a:t>
            </a:r>
          </a:p>
          <a:p>
            <a:pPr lvl="1"/>
            <a:r>
              <a:rPr lang="en-US" dirty="0">
                <a:sym typeface="Wingdings" pitchFamily="2" charset="2"/>
              </a:rPr>
              <a:t>Notice again that we use quotes to when using . notation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8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88D28D-2C53-9747-B3B6-C15DDE706D2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8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Arrays of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2267857"/>
            <a:ext cx="8229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</a:t>
            </a:r>
            <a:r>
              <a:rPr lang="en-US" dirty="0" err="1"/>
              <a:t>instock</a:t>
            </a:r>
            <a:r>
              <a:rPr lang="en-US" dirty="0"/>
              <a:t>: { loc: "A", qty: 5 } } )</a:t>
            </a:r>
          </a:p>
          <a:p>
            <a:pPr lvl="1"/>
            <a:r>
              <a:rPr lang="en-US" dirty="0">
                <a:sym typeface="Wingdings" pitchFamily="2" charset="2"/>
              </a:rPr>
              <a:t>Exact match of document [like nested doc/atomic array case]  journal</a:t>
            </a:r>
            <a:endParaRPr lang="en-US" dirty="0"/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One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planner, postcard</a:t>
            </a:r>
          </a:p>
          <a:p>
            <a:r>
              <a:rPr lang="en-US" dirty="0"/>
              <a:t>find( { "instock.0.qty":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First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r>
              <a:rPr lang="en-US" dirty="0"/>
              <a:t>find( { "</a:t>
            </a:r>
            <a:r>
              <a:rPr lang="en-US" dirty="0" err="1"/>
              <a:t>instock</a:t>
            </a:r>
            <a:r>
              <a:rPr lang="en-US" dirty="0"/>
              <a:t>": { $</a:t>
            </a:r>
            <a:r>
              <a:rPr lang="en-US" dirty="0" err="1"/>
              <a:t>elemMatch</a:t>
            </a:r>
            <a:r>
              <a:rPr lang="en-US" dirty="0"/>
              <a:t>: { qty: { $</a:t>
            </a:r>
            <a:r>
              <a:rPr lang="en-US" dirty="0" err="1"/>
              <a:t>gt</a:t>
            </a:r>
            <a:r>
              <a:rPr lang="en-US" dirty="0"/>
              <a:t>: 10, $</a:t>
            </a:r>
            <a:r>
              <a:rPr lang="en-US" dirty="0" err="1"/>
              <a:t>lte</a:t>
            </a:r>
            <a:r>
              <a:rPr lang="en-US" dirty="0"/>
              <a:t>: 20 } }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 &gt;10 </a:t>
            </a:r>
            <a:r>
              <a:rPr lang="en-US" dirty="0"/>
              <a:t>paper, journal, postcard</a:t>
            </a:r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</a:t>
            </a:r>
            <a:r>
              <a:rPr lang="en-US" dirty="0"/>
              <a:t>: 10,  $</a:t>
            </a:r>
            <a:r>
              <a:rPr lang="en-US" dirty="0" err="1"/>
              <a:t>lte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qty, another has qty&gt;10  </a:t>
            </a:r>
            <a:r>
              <a:rPr lang="en-US" dirty="0"/>
              <a:t>paper, journal, postcard, planner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A07C6-13D5-2D48-ABF0-3E3515EB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41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FAB06-CFD7-6545-A617-7031AA627085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21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 Template: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4483"/>
            <a:ext cx="50292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r>
              <a:rPr lang="en-US" dirty="0"/>
              <a:t>Use 1s to indicate fields that you want </a:t>
            </a:r>
          </a:p>
          <a:p>
            <a:pPr lvl="1"/>
            <a:r>
              <a:rPr lang="en-US" dirty="0"/>
              <a:t>Exception: _id is always present unless explicitly excluded</a:t>
            </a:r>
          </a:p>
          <a:p>
            <a:r>
              <a:rPr lang="en-US" dirty="0"/>
              <a:t>OR Use 0s to indicate fields you don’t want </a:t>
            </a:r>
          </a:p>
          <a:p>
            <a:r>
              <a:rPr lang="en-US" dirty="0"/>
              <a:t>Mixing 0s and 1s is not allowed for non _id fields</a:t>
            </a:r>
          </a:p>
          <a:p>
            <a:endParaRPr lang="en-US" dirty="0"/>
          </a:p>
          <a:p>
            <a:r>
              <a:rPr lang="en-US" dirty="0"/>
              <a:t>find( { }, {item: 1})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("5fb59ab9f50b800678c0e196"), "item" : "journal"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("5fb59ab9f50b800678c0e197"), "item" : "notebook"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("5fb59ab9f50b800678c0e198"), "item" : "paper"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("5fb59ab9f50b800678c0e199"), "item" : "planner"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("5fb59ab9f50b800678c0e19a"), "item" : "postcard" }</a:t>
            </a:r>
            <a:endParaRPr lang="en-US" dirty="0"/>
          </a:p>
          <a:p>
            <a:r>
              <a:rPr lang="en-US" dirty="0"/>
              <a:t>find( { }, {item: 1, _id : 0})</a:t>
            </a:r>
          </a:p>
          <a:p>
            <a:pPr marL="400050" lvl="1" indent="0">
              <a:buNone/>
            </a:pPr>
            <a:r>
              <a:rPr lang="en-US" sz="1200" dirty="0"/>
              <a:t>{ "item" : "journal" }</a:t>
            </a:r>
          </a:p>
          <a:p>
            <a:pPr marL="400050" lvl="1" indent="0">
              <a:buNone/>
            </a:pPr>
            <a:r>
              <a:rPr lang="en-US" sz="1200" dirty="0"/>
              <a:t>{ "item" : "notebook" }</a:t>
            </a:r>
          </a:p>
          <a:p>
            <a:pPr marL="400050" lvl="1" indent="0">
              <a:buNone/>
            </a:pPr>
            <a:r>
              <a:rPr lang="en-US" sz="1200" dirty="0"/>
              <a:t>{ "item" : "paper" }</a:t>
            </a:r>
          </a:p>
          <a:p>
            <a:pPr marL="400050" lvl="1" indent="0">
              <a:buNone/>
            </a:pPr>
            <a:r>
              <a:rPr lang="en-US" sz="1200" dirty="0"/>
              <a:t>{ "item" : "planner" }</a:t>
            </a:r>
          </a:p>
          <a:p>
            <a:pPr marL="400050" lvl="1" indent="0">
              <a:buNone/>
            </a:pPr>
            <a:r>
              <a:rPr lang="en-US" sz="1200" dirty="0"/>
              <a:t>{ "item" : "postcard" }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B31FD-8D6A-7544-805F-8390E725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970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131808-BAD9-7046-B5A0-721603A10D48}"/>
              </a:ext>
            </a:extLst>
          </p:cNvPr>
          <p:cNvSpPr txBox="1">
            <a:spLocks/>
          </p:cNvSpPr>
          <p:nvPr/>
        </p:nvSpPr>
        <p:spPr>
          <a:xfrm>
            <a:off x="4463143" y="2979057"/>
            <a:ext cx="5029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600" dirty="0"/>
              <a:t>find({},{item : 1, tags: 0, _id : 0})</a:t>
            </a:r>
          </a:p>
          <a:p>
            <a:pPr marL="400050" lvl="1" indent="0">
              <a:buNone/>
            </a:pPr>
            <a:r>
              <a:rPr lang="en-US" sz="900" dirty="0"/>
              <a:t>Error: error: {</a:t>
            </a:r>
          </a:p>
          <a:p>
            <a:pPr marL="400050" lvl="1" indent="0">
              <a:buNone/>
            </a:pPr>
            <a:r>
              <a:rPr lang="en-US" sz="900" dirty="0"/>
              <a:t>"ok" : 0,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errmsg</a:t>
            </a:r>
            <a:r>
              <a:rPr lang="en-US" sz="900" dirty="0"/>
              <a:t>" : "Cannot do exclusion on field tags in inclusion projection",</a:t>
            </a:r>
          </a:p>
          <a:p>
            <a:pPr marL="400050" lvl="1" indent="0">
              <a:buNone/>
            </a:pPr>
            <a:r>
              <a:rPr lang="en-US" sz="900" dirty="0"/>
              <a:t>"code" : 31254,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codeName</a:t>
            </a:r>
            <a:r>
              <a:rPr lang="en-US" sz="900" dirty="0"/>
              <a:t>" : "Location31254" }</a:t>
            </a:r>
          </a:p>
          <a:p>
            <a:r>
              <a:rPr lang="en-US" sz="1600" dirty="0"/>
              <a:t>find({},{item : 1, "</a:t>
            </a:r>
            <a:r>
              <a:rPr lang="en-US" sz="1600" dirty="0" err="1"/>
              <a:t>instock.loc</a:t>
            </a:r>
            <a:r>
              <a:rPr lang="en-US" sz="1600" dirty="0"/>
              <a:t>": 1, _id : 0})</a:t>
            </a:r>
          </a:p>
          <a:p>
            <a:pPr marL="400050" lvl="1" indent="0">
              <a:buNone/>
            </a:pPr>
            <a:r>
              <a:rPr lang="en-US" sz="800" dirty="0"/>
              <a:t>{ "item" : "journal",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"notebook", "</a:t>
            </a:r>
            <a:r>
              <a:rPr lang="en-US" sz="800" dirty="0" err="1"/>
              <a:t>instock</a:t>
            </a:r>
            <a:r>
              <a:rPr lang="en-US" sz="800" dirty="0"/>
              <a:t>" : [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"paper",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"planner",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"postcard", "</a:t>
            </a:r>
            <a:r>
              <a:rPr lang="en-US" sz="800" dirty="0" err="1"/>
              <a:t>instock</a:t>
            </a:r>
            <a:r>
              <a:rPr lang="en-US" sz="800" dirty="0"/>
              <a:t>" : [ { "loc" : "B" }, { "loc" : "C" } ]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743B2-70AD-5444-A724-68CF7014A09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58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151-1143-2E43-95DF-EBB16312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86"/>
            <a:ext cx="8229600" cy="857250"/>
          </a:xfrm>
        </p:spPr>
        <p:txBody>
          <a:bodyPr/>
          <a:lstStyle/>
          <a:p>
            <a:r>
              <a:rPr lang="en-US" dirty="0"/>
              <a:t>Retrieval Queries : Addendum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1293-3279-B347-88B7-4AB1D661F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66" y="2255213"/>
            <a:ext cx="8644467" cy="3394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Two additional operations that are useful for retrieval:</a:t>
            </a:r>
          </a:p>
          <a:p>
            <a:r>
              <a:rPr lang="en-US" dirty="0"/>
              <a:t>Limit (k) like LIMIT in SQL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 ).limit(1) </a:t>
            </a:r>
          </a:p>
          <a:p>
            <a:r>
              <a:rPr lang="en-US" dirty="0"/>
              <a:t>Sort ({ }) like ORDER BY in SQL</a:t>
            </a:r>
          </a:p>
          <a:p>
            <a:pPr lvl="1"/>
            <a:r>
              <a:rPr lang="en-US" dirty="0"/>
              <a:t>List of fields, -1 indicates decreasing 1 indicates ascending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}, {_id : 0, </a:t>
            </a:r>
            <a:r>
              <a:rPr lang="en-US" dirty="0" err="1"/>
              <a:t>instock</a:t>
            </a:r>
            <a:r>
              <a:rPr lang="en-US" dirty="0"/>
              <a:t> : 0} ).sort( { "dim.0": -1, item: 1 } )</a:t>
            </a:r>
          </a:p>
          <a:p>
            <a:pPr marL="857250" lvl="2" indent="0">
              <a:buNone/>
            </a:pPr>
            <a:r>
              <a:rPr lang="en-US" sz="1200" dirty="0"/>
              <a:t>{ "item" : "planner", "tags" : [ "blank", "red" ], "dim" : [ 22.85, 30 ] }</a:t>
            </a:r>
          </a:p>
          <a:p>
            <a:pPr marL="857250" lvl="2" indent="0">
              <a:buNone/>
            </a:pPr>
            <a:r>
              <a:rPr lang="en-US" sz="1200" dirty="0"/>
              <a:t>{ "item" : "journal", "tags" : [ "blank", "red"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"notebook", "tags" : [ "red", "blank"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"paper", "tags" : [ "red", "blank", "plain"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"postcard", "tags" : [ "blue" ], "dim" : [ 10, 15.25 ] }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BDB25-E2C0-F043-A9D1-5C7DB656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70732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A73B-0C3F-9C4C-8A20-F8327F109A1B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97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F6F3-4B20-2748-BE37-38E2867E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Queries: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341A-3595-A147-87E7-BCF51AC67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84086"/>
            <a:ext cx="44958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find() = 	SELECT &lt;projection&gt; </a:t>
            </a:r>
          </a:p>
          <a:p>
            <a:pPr marL="0" indent="0">
              <a:buNone/>
            </a:pPr>
            <a:r>
              <a:rPr lang="en-US" dirty="0"/>
              <a:t>	FROM Collection </a:t>
            </a:r>
          </a:p>
          <a:p>
            <a:pPr marL="0" indent="0">
              <a:buNone/>
            </a:pPr>
            <a:r>
              <a:rPr lang="en-US" dirty="0"/>
              <a:t>	WHERE &lt;predicate&gt;</a:t>
            </a:r>
          </a:p>
          <a:p>
            <a:pPr marL="0" indent="0">
              <a:buNone/>
            </a:pPr>
            <a:r>
              <a:rPr lang="en-US" dirty="0"/>
              <a:t>limit() = 	LIMIT</a:t>
            </a:r>
          </a:p>
          <a:p>
            <a:pPr marL="0" indent="0">
              <a:buNone/>
            </a:pPr>
            <a:r>
              <a:rPr lang="en-US" dirty="0"/>
              <a:t>sort()  = 	ORDER BY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</a:t>
            </a:r>
          </a:p>
          <a:p>
            <a:pPr marL="0" indent="0">
              <a:buNone/>
            </a:pPr>
            <a:r>
              <a:rPr lang="en-US" dirty="0"/>
              <a:t>	{ tags : red }, </a:t>
            </a:r>
          </a:p>
          <a:p>
            <a:pPr marL="0" indent="0">
              <a:buNone/>
            </a:pPr>
            <a:r>
              <a:rPr lang="en-US" dirty="0"/>
              <a:t>	{_id : 0, </a:t>
            </a:r>
            <a:r>
              <a:rPr lang="en-US" dirty="0" err="1"/>
              <a:t>instock</a:t>
            </a:r>
            <a:r>
              <a:rPr lang="en-US" dirty="0"/>
              <a:t> : 0} )</a:t>
            </a:r>
          </a:p>
          <a:p>
            <a:pPr marL="0" indent="0">
              <a:buNone/>
            </a:pPr>
            <a:r>
              <a:rPr lang="en-US" dirty="0"/>
              <a:t>.sort ( { "dim.0": -1, item: 1 } )</a:t>
            </a:r>
          </a:p>
          <a:p>
            <a:pPr marL="0" indent="0">
              <a:buNone/>
            </a:pPr>
            <a:r>
              <a:rPr lang="en-US" dirty="0"/>
              <a:t>.limit (2)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93CDC-101F-E447-ABA2-AA040603E98E}"/>
              </a:ext>
            </a:extLst>
          </p:cNvPr>
          <p:cNvSpPr txBox="1"/>
          <p:nvPr/>
        </p:nvSpPr>
        <p:spPr>
          <a:xfrm>
            <a:off x="4572000" y="343532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WHERE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FA9FC-8976-3B4D-9C4C-B787319A3CA9}"/>
              </a:ext>
            </a:extLst>
          </p:cNvPr>
          <p:cNvSpPr txBox="1"/>
          <p:nvPr/>
        </p:nvSpPr>
        <p:spPr>
          <a:xfrm>
            <a:off x="4572000" y="3758395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9EB86-7B9C-6B4F-BA66-FFA7EE56CC1F}"/>
              </a:ext>
            </a:extLst>
          </p:cNvPr>
          <p:cNvSpPr txBox="1"/>
          <p:nvPr/>
        </p:nvSpPr>
        <p:spPr>
          <a:xfrm>
            <a:off x="4572000" y="408581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ORDER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3ABE3-B995-2A46-A64E-E8F291FF531F}"/>
              </a:ext>
            </a:extLst>
          </p:cNvPr>
          <p:cNvSpPr txBox="1"/>
          <p:nvPr/>
        </p:nvSpPr>
        <p:spPr>
          <a:xfrm>
            <a:off x="4572000" y="441458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B92D3-BD8C-C84D-94D4-BBD328FDCA37}"/>
              </a:ext>
            </a:extLst>
          </p:cNvPr>
          <p:cNvSpPr txBox="1"/>
          <p:nvPr/>
        </p:nvSpPr>
        <p:spPr>
          <a:xfrm>
            <a:off x="4572000" y="312165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FROM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663B1-8A12-B04E-AF79-A0EBA1373C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8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6B2C-747A-384E-A0E6-E3524F81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not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072C-A3E1-CC4A-83E7-BFC1A86B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 of regexes for matching</a:t>
            </a:r>
          </a:p>
          <a:p>
            <a:r>
              <a:rPr lang="en-US" dirty="0"/>
              <a:t>$all : all entries in an array satisfy a condition</a:t>
            </a:r>
          </a:p>
          <a:p>
            <a:r>
              <a:rPr lang="en-US" dirty="0"/>
              <a:t>$in : checking if a value is present in an array of atomic values</a:t>
            </a:r>
          </a:p>
          <a:p>
            <a:r>
              <a:rPr lang="en-US" dirty="0"/>
              <a:t>The presence or absence of fields </a:t>
            </a:r>
          </a:p>
          <a:p>
            <a:pPr lvl="1"/>
            <a:r>
              <a:rPr lang="en-US" dirty="0"/>
              <a:t>Can use special “null” values</a:t>
            </a:r>
          </a:p>
          <a:p>
            <a:pPr lvl="1"/>
            <a:r>
              <a:rPr lang="en-US" dirty="0"/>
              <a:t>{field : null} checks if a field is null or missing</a:t>
            </a:r>
          </a:p>
          <a:p>
            <a:pPr lvl="1"/>
            <a:r>
              <a:rPr lang="en-US" dirty="0"/>
              <a:t>$exists : checking the presence/absence of a field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C961-8661-684B-B1A1-EC4F474D1ED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45325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Aggregation: A bit of a misnomer; a general pipeline of operators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Can capture Retrieval as a special case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7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93" y="1658178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</a:t>
            </a:r>
            <a:r>
              <a:rPr lang="en-US" dirty="0">
                <a:solidFill>
                  <a:srgbClr val="FFC000"/>
                </a:solidFill>
              </a:rPr>
              <a:t>// first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</a:t>
            </a:r>
          </a:p>
          <a:p>
            <a:pPr lvl="1"/>
            <a:r>
              <a:rPr lang="en-US" dirty="0"/>
              <a:t>project </a:t>
            </a:r>
            <a:r>
              <a:rPr lang="en-US" dirty="0">
                <a:solidFill>
                  <a:srgbClr val="FFC000"/>
                </a:solidFill>
              </a:rPr>
              <a:t>// second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 but more expressiveness</a:t>
            </a:r>
          </a:p>
          <a:p>
            <a:pPr lvl="1"/>
            <a:r>
              <a:rPr lang="en-US" dirty="0"/>
              <a:t>sort/limit </a:t>
            </a:r>
            <a:r>
              <a:rPr lang="en-US" dirty="0">
                <a:solidFill>
                  <a:srgbClr val="FFC000"/>
                </a:solidFill>
              </a:rPr>
              <a:t>// same as retrieval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dirty="0"/>
              <a:t>unwind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20E16E-BC97-0140-BD8F-9A32B110DDE2}"/>
              </a:ext>
            </a:extLst>
          </p:cNvPr>
          <p:cNvSpPr/>
          <p:nvPr/>
        </p:nvSpPr>
        <p:spPr>
          <a:xfrm>
            <a:off x="44196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707972-B815-9E41-8B5E-0C23B2F3F57E}"/>
              </a:ext>
            </a:extLst>
          </p:cNvPr>
          <p:cNvSpPr/>
          <p:nvPr/>
        </p:nvSpPr>
        <p:spPr>
          <a:xfrm>
            <a:off x="5334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B66BEC-6CF5-C645-A4B3-5C8ABC3E7697}"/>
              </a:ext>
            </a:extLst>
          </p:cNvPr>
          <p:cNvSpPr/>
          <p:nvPr/>
        </p:nvSpPr>
        <p:spPr>
          <a:xfrm>
            <a:off x="62484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45B127-4A43-EF4D-A8F3-90D339FED28E}"/>
              </a:ext>
            </a:extLst>
          </p:cNvPr>
          <p:cNvSpPr/>
          <p:nvPr/>
        </p:nvSpPr>
        <p:spPr>
          <a:xfrm>
            <a:off x="71882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F9D607-DD7A-024F-B847-061D4ED9FE96}"/>
              </a:ext>
            </a:extLst>
          </p:cNvPr>
          <p:cNvSpPr/>
          <p:nvPr/>
        </p:nvSpPr>
        <p:spPr>
          <a:xfrm>
            <a:off x="8128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16EC9C-4C3D-6D40-BD09-D50F89029C4E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48768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FB1D96-3E19-A647-9381-FC6E2D925473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7912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0EDF10-B3FB-EB4D-80F7-37FD548CECF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6705600" y="266700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C4E484-740A-DC4E-AFDC-9BFED1C216A6}"/>
              </a:ext>
            </a:extLst>
          </p:cNvPr>
          <p:cNvCxnSpPr>
            <a:endCxn id="9" idx="2"/>
          </p:cNvCxnSpPr>
          <p:nvPr/>
        </p:nvCxnSpPr>
        <p:spPr>
          <a:xfrm>
            <a:off x="7696200" y="26670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DAA7FB-0A4B-8B47-B170-43F43D179169}"/>
              </a:ext>
            </a:extLst>
          </p:cNvPr>
          <p:cNvSpPr txBox="1"/>
          <p:nvPr/>
        </p:nvSpPr>
        <p:spPr>
          <a:xfrm rot="18992282">
            <a:off x="4428677" y="19120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E99B0-00DB-6748-8783-7F137E635149}"/>
              </a:ext>
            </a:extLst>
          </p:cNvPr>
          <p:cNvSpPr txBox="1"/>
          <p:nvPr/>
        </p:nvSpPr>
        <p:spPr>
          <a:xfrm rot="18992282">
            <a:off x="7188199" y="1922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B6568-25FF-FB48-9B66-BA0E9A9E984A}"/>
              </a:ext>
            </a:extLst>
          </p:cNvPr>
          <p:cNvSpPr txBox="1"/>
          <p:nvPr/>
        </p:nvSpPr>
        <p:spPr>
          <a:xfrm rot="18992282">
            <a:off x="6422845" y="19472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group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6D1B30-7D9F-C343-9B59-346489E75D09}"/>
              </a:ext>
            </a:extLst>
          </p:cNvPr>
          <p:cNvSpPr txBox="1"/>
          <p:nvPr/>
        </p:nvSpPr>
        <p:spPr>
          <a:xfrm rot="18992282">
            <a:off x="5307464" y="19158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lookup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6ADF96-357A-5B44-BB97-AECBCFE1F40E}"/>
              </a:ext>
            </a:extLst>
          </p:cNvPr>
          <p:cNvSpPr txBox="1"/>
          <p:nvPr/>
        </p:nvSpPr>
        <p:spPr>
          <a:xfrm rot="18992282">
            <a:off x="8170640" y="18889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project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AC2AA1-C54F-434F-B7B0-C50053353515}"/>
              </a:ext>
            </a:extLst>
          </p:cNvPr>
          <p:cNvSpPr/>
          <p:nvPr/>
        </p:nvSpPr>
        <p:spPr>
          <a:xfrm>
            <a:off x="6099829" y="1683376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73694A-ECC2-F34C-8720-6FF6A2D96F03}"/>
              </a:ext>
            </a:extLst>
          </p:cNvPr>
          <p:cNvCxnSpPr>
            <a:cxnSpLocks/>
            <a:stCxn id="6" idx="7"/>
            <a:endCxn id="25" idx="3"/>
          </p:cNvCxnSpPr>
          <p:nvPr/>
        </p:nvCxnSpPr>
        <p:spPr>
          <a:xfrm flipV="1">
            <a:off x="5724246" y="2073621"/>
            <a:ext cx="442539" cy="4317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1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4" grpId="0"/>
      <p:bldP spid="2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8697-AA55-8746-8C7A-7F907A1D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Set of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C76B-BAFD-F747-B4BF-CE633AA5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One document per </a:t>
            </a:r>
            <a:r>
              <a:rPr lang="en-US" dirty="0" err="1"/>
              <a:t>zipcode</a:t>
            </a:r>
            <a:r>
              <a:rPr lang="en-US" dirty="0"/>
              <a:t>: 29353 </a:t>
            </a:r>
            <a:r>
              <a:rPr lang="en-US" dirty="0" err="1"/>
              <a:t>zipcodes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4C4BD-74E4-E541-B893-36C2E21C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20479"/>
            <a:ext cx="7661627" cy="234672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3DBEC-6315-D445-B2E4-53C7A38B760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00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Why (Parallel) Databases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1800" dirty="0"/>
              <a:t>The data is often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images, text, graphs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analysis/queries are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 Analysis, Text Analytics, Natural Language Processing, Web Analytics, Social Network Analysis, Machine Learning, etc.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don’t really have constructs to support this </a:t>
            </a:r>
          </a:p>
          <a:p>
            <a:pPr lvl="2">
              <a:spcAft>
                <a:spcPts val="200"/>
              </a:spcAft>
            </a:pPr>
            <a:r>
              <a:rPr lang="en-IN" sz="1100" dirty="0"/>
              <a:t>User-defined functions can help to some extent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Need to interleave relational-like operations with non-relational (e.g., data cleaning, etc.)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Domain users are more used to procedural languages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operations are often one-time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Only need to analyse images once in a while to create a “deep learning” model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are really better suited for repeated analysis of the data</a:t>
            </a:r>
          </a:p>
          <a:p>
            <a:pPr>
              <a:spcAft>
                <a:spcPts val="200"/>
              </a:spcAft>
            </a:pPr>
            <a:endParaRPr lang="en-IN" sz="100" dirty="0"/>
          </a:p>
          <a:p>
            <a:pPr>
              <a:spcAft>
                <a:spcPts val="200"/>
              </a:spcAft>
            </a:pPr>
            <a:r>
              <a:rPr lang="en-IN" sz="1800" dirty="0"/>
              <a:t>Much of the analysis not time-sensitive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Parallel databases too expensive given the data volumes</a:t>
            </a:r>
          </a:p>
          <a:p>
            <a:pPr lvl="1">
              <a:spcAft>
                <a:spcPts val="200"/>
              </a:spcAft>
            </a:pPr>
            <a:r>
              <a:rPr lang="en-IN" sz="1600" dirty="0"/>
              <a:t>Were designed for large enterprises, with typically big budgets</a:t>
            </a:r>
          </a:p>
          <a:p>
            <a:pPr marL="0" indent="0">
              <a:spcAft>
                <a:spcPts val="200"/>
              </a:spcAft>
              <a:buNone/>
            </a:pPr>
            <a:endParaRPr lang="en-IN" sz="100" dirty="0"/>
          </a:p>
          <a:p>
            <a:pPr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96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/>
              <a:t>Grouping (with match/sort) 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46" y="1873266"/>
            <a:ext cx="6019800" cy="36131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states with population &gt; 15M, sort by </a:t>
            </a:r>
            <a:r>
              <a:rPr lang="en-US" dirty="0" err="1"/>
              <a:t>decending</a:t>
            </a:r>
            <a:r>
              <a:rPr lang="en-US" dirty="0"/>
              <a:t> order</a:t>
            </a:r>
          </a:p>
          <a:p>
            <a:pPr marL="0" indent="0">
              <a:buNone/>
            </a:pPr>
            <a:r>
              <a:rPr lang="en-US" dirty="0" err="1"/>
              <a:t>db.zips.aggregate</a:t>
            </a:r>
            <a:r>
              <a:rPr lang="en-US" dirty="0"/>
              <a:t>( [    </a:t>
            </a:r>
          </a:p>
          <a:p>
            <a:pPr marL="0" indent="0">
              <a:buNone/>
            </a:pPr>
            <a:r>
              <a:rPr lang="en-US" dirty="0"/>
              <a:t>{ $group: { _id: "$state", </a:t>
            </a:r>
            <a:r>
              <a:rPr lang="en-US" dirty="0" err="1"/>
              <a:t>totalPop</a:t>
            </a:r>
            <a:r>
              <a:rPr lang="en-US" dirty="0"/>
              <a:t>: { $sum: "$pop" } } },    </a:t>
            </a:r>
          </a:p>
          <a:p>
            <a:pPr marL="0" indent="0">
              <a:buNone/>
            </a:pPr>
            <a:r>
              <a:rPr lang="en-US" dirty="0"/>
              <a:t>{ $match: { </a:t>
            </a:r>
            <a:r>
              <a:rPr lang="en-US" dirty="0" err="1"/>
              <a:t>totalPop</a:t>
            </a:r>
            <a:r>
              <a:rPr lang="en-US" dirty="0"/>
              <a:t>: { $</a:t>
            </a:r>
            <a:r>
              <a:rPr lang="en-US" dirty="0" err="1"/>
              <a:t>gte</a:t>
            </a:r>
            <a:r>
              <a:rPr lang="en-US" dirty="0"/>
              <a:t>: 15000000 } } }, </a:t>
            </a:r>
          </a:p>
          <a:p>
            <a:pPr marL="0" indent="0">
              <a:buNone/>
            </a:pPr>
            <a:r>
              <a:rPr lang="en-US" dirty="0"/>
              <a:t>{ $sort : { </a:t>
            </a:r>
            <a:r>
              <a:rPr lang="en-US" dirty="0" err="1"/>
              <a:t>totalPop</a:t>
            </a:r>
            <a:r>
              <a:rPr lang="en-US" dirty="0"/>
              <a:t> : -1 } }</a:t>
            </a:r>
          </a:p>
          <a:p>
            <a:pPr marL="0" indent="0">
              <a:buNone/>
            </a:pPr>
            <a:r>
              <a:rPr lang="en-US" dirty="0"/>
              <a:t>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totalPop</a:t>
            </a:r>
            <a:r>
              <a:rPr lang="en-US" dirty="0"/>
              <a:t>" : 29754890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totalPop</a:t>
            </a:r>
            <a:r>
              <a:rPr lang="en-US" dirty="0"/>
              <a:t>" : 17990402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totalPop</a:t>
            </a:r>
            <a:r>
              <a:rPr lang="en-US" dirty="0"/>
              <a:t>" : 16984601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what would the SQL query for this be?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9661CB-133C-4D48-8386-7E1C568E76CC}"/>
              </a:ext>
            </a:extLst>
          </p:cNvPr>
          <p:cNvGrpSpPr/>
          <p:nvPr/>
        </p:nvGrpSpPr>
        <p:grpSpPr>
          <a:xfrm>
            <a:off x="5715000" y="2498556"/>
            <a:ext cx="2836640" cy="1006644"/>
            <a:chOff x="5715000" y="1641306"/>
            <a:chExt cx="28366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54CC561-46B7-1240-9FB2-6426C8B3EA57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9843F3-6D61-7843-BD9B-D7FB7E53C51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C647AA-1902-024D-81FC-94A1FBCD5EC7}"/>
                </a:ext>
              </a:extLst>
            </p:cNvPr>
            <p:cNvSpPr/>
            <p:nvPr/>
          </p:nvSpPr>
          <p:spPr>
            <a:xfrm>
              <a:off x="75946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A09B9B-8245-B54A-9C5F-A47D4BDAB116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B9BAC9-71CE-1B48-9669-9991395CE7A5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7162800" y="24193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90358-EA73-3043-ACD3-A233A1FE9CF2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1722F-499A-E14B-A371-7B654CEFA58F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B61484-DC75-D14A-A0BE-E48E28D8D124}"/>
                </a:ext>
              </a:extLst>
            </p:cNvPr>
            <p:cNvSpPr txBox="1"/>
            <p:nvPr/>
          </p:nvSpPr>
          <p:spPr>
            <a:xfrm rot="18992282">
              <a:off x="7637240" y="16413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594E78-338F-1048-BCF5-709CD1D22820}"/>
              </a:ext>
            </a:extLst>
          </p:cNvPr>
          <p:cNvSpPr txBox="1">
            <a:spLocks/>
          </p:cNvSpPr>
          <p:nvPr/>
        </p:nvSpPr>
        <p:spPr>
          <a:xfrm>
            <a:off x="4355221" y="3591035"/>
            <a:ext cx="4572000" cy="1809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b="1" dirty="0"/>
              <a:t>state AS </a:t>
            </a:r>
            <a:r>
              <a:rPr lang="en-US" dirty="0"/>
              <a:t>id, </a:t>
            </a:r>
            <a:r>
              <a:rPr lang="en-US" b="1" dirty="0"/>
              <a:t>SUM</a:t>
            </a:r>
            <a:r>
              <a:rPr lang="en-US" dirty="0"/>
              <a:t>(pop)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FROM</a:t>
            </a:r>
            <a:r>
              <a:rPr lang="en-US" dirty="0"/>
              <a:t> zips </a:t>
            </a:r>
          </a:p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</a:t>
            </a:r>
            <a:r>
              <a:rPr lang="en-US" b="1" dirty="0"/>
              <a:t>state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HAVING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&gt;= 15000000</a:t>
            </a:r>
          </a:p>
          <a:p>
            <a:pPr marL="0" indent="0">
              <a:buNone/>
            </a:pPr>
            <a:r>
              <a:rPr lang="en-US" b="1" dirty="0"/>
              <a:t>ORDER BY </a:t>
            </a:r>
            <a:r>
              <a:rPr lang="en-US" dirty="0" err="1"/>
              <a:t>totalPop</a:t>
            </a:r>
            <a:r>
              <a:rPr lang="en-US" dirty="0"/>
              <a:t> </a:t>
            </a:r>
            <a:r>
              <a:rPr lang="en-US" b="1" dirty="0"/>
              <a:t>DESCENDING</a:t>
            </a:r>
          </a:p>
          <a:p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FCF255C-6545-7140-9F84-9A0EF715C8BB}"/>
              </a:ext>
            </a:extLst>
          </p:cNvPr>
          <p:cNvSpPr/>
          <p:nvPr/>
        </p:nvSpPr>
        <p:spPr>
          <a:xfrm>
            <a:off x="2261822" y="2338187"/>
            <a:ext cx="1160333" cy="291989"/>
          </a:xfrm>
          <a:prstGeom prst="wedgeRoundRectCallout">
            <a:avLst>
              <a:gd name="adj1" fmla="val -63965"/>
              <a:gd name="adj2" fmla="val 5792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D7EA971-93FC-5A46-B8D4-0F3EE8704F50}"/>
              </a:ext>
            </a:extLst>
          </p:cNvPr>
          <p:cNvSpPr/>
          <p:nvPr/>
        </p:nvSpPr>
        <p:spPr>
          <a:xfrm>
            <a:off x="3678470" y="2338187"/>
            <a:ext cx="887722" cy="291989"/>
          </a:xfrm>
          <a:prstGeom prst="wedgeRoundRectCallout">
            <a:avLst>
              <a:gd name="adj1" fmla="val -30698"/>
              <a:gd name="adj2" fmla="val 6833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AGGS.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57909A-7FC2-5F4C-AD16-7718AA8F7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606491" y="1012704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70602A3-A8D1-E04D-85A6-5C0917902540}"/>
              </a:ext>
            </a:extLst>
          </p:cNvPr>
          <p:cNvSpPr/>
          <p:nvPr/>
        </p:nvSpPr>
        <p:spPr>
          <a:xfrm>
            <a:off x="4187892" y="3276600"/>
            <a:ext cx="1146108" cy="609599"/>
          </a:xfrm>
          <a:prstGeom prst="wedgeRoundRectCallout">
            <a:avLst>
              <a:gd name="adj1" fmla="val -53491"/>
              <a:gd name="adj2" fmla="val -79841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match after group = HAVING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6F66A-559D-BE40-ACD2-696A46B27F3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837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705A-0487-DC47-8FF5-5E518C93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31838"/>
          </a:xfrm>
        </p:spPr>
        <p:txBody>
          <a:bodyPr/>
          <a:lstStyle/>
          <a:p>
            <a:r>
              <a:rPr lang="en-US" dirty="0"/>
              <a:t>Grouping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F9BF6-3CE8-854B-994F-C0507DEAD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57" y="1524000"/>
            <a:ext cx="8229600" cy="38099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$group : { </a:t>
            </a:r>
          </a:p>
          <a:p>
            <a:pPr marL="0" indent="0">
              <a:buNone/>
            </a:pPr>
            <a:r>
              <a:rPr lang="en-US" dirty="0"/>
              <a:t>	_id: &lt;expression&gt;, </a:t>
            </a:r>
            <a:r>
              <a:rPr lang="en-US" i="1" dirty="0"/>
              <a:t>// Group By Expression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&lt;field1&gt;: { &lt;aggfunc1&gt; : &lt;expression1&gt; }, </a:t>
            </a:r>
          </a:p>
          <a:p>
            <a:pPr marL="0" indent="0">
              <a:buNone/>
            </a:pPr>
            <a:r>
              <a:rPr lang="en-US" dirty="0"/>
              <a:t>	...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Returns one document per unique group, indexed by _id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Agg.func</a:t>
            </a:r>
            <a:r>
              <a:rPr lang="en-US" dirty="0"/>
              <a:t>. can be standard ops like $sum, $avg, $max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MQL specific ones:</a:t>
            </a:r>
          </a:p>
          <a:p>
            <a:r>
              <a:rPr lang="en-US" b="1" dirty="0"/>
              <a:t>$first </a:t>
            </a:r>
            <a:r>
              <a:rPr lang="en-US" dirty="0"/>
              <a:t>: return the first expression value per group </a:t>
            </a:r>
          </a:p>
          <a:p>
            <a:pPr lvl="1"/>
            <a:r>
              <a:rPr lang="en-US" dirty="0"/>
              <a:t>makes sense only if docs are in a specific order [usually done after sort]</a:t>
            </a:r>
          </a:p>
          <a:p>
            <a:r>
              <a:rPr lang="en-US" b="1" dirty="0"/>
              <a:t>$push </a:t>
            </a:r>
            <a:r>
              <a:rPr lang="en-US" dirty="0"/>
              <a:t>: create an array of expression values per group  </a:t>
            </a:r>
          </a:p>
          <a:p>
            <a:pPr lvl="1"/>
            <a:r>
              <a:rPr lang="en-US" dirty="0"/>
              <a:t>didn’t make sense in a relational context because values are atomic</a:t>
            </a:r>
          </a:p>
          <a:p>
            <a:r>
              <a:rPr lang="en-US" b="1" dirty="0"/>
              <a:t>$</a:t>
            </a:r>
            <a:r>
              <a:rPr lang="en-US" b="1" dirty="0" err="1"/>
              <a:t>addToSet</a:t>
            </a:r>
            <a:r>
              <a:rPr lang="en-US" b="1" dirty="0"/>
              <a:t> </a:t>
            </a:r>
            <a:r>
              <a:rPr lang="en-US" dirty="0"/>
              <a:t>: like $push, but eliminates duplicates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Multiple Attrib. Grouping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522667"/>
            <a:ext cx="8686800" cy="394334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aggregate( [   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    </a:t>
            </a:r>
          </a:p>
          <a:p>
            <a:pPr marL="0" indent="0">
              <a:buNone/>
            </a:pPr>
            <a:r>
              <a:rPr lang="en-US" dirty="0"/>
              <a:t>{ $group: { _id: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avgCityPop</a:t>
            </a:r>
            <a:r>
              <a:rPr lang="en-US" dirty="0"/>
              <a:t>: { $avg: "$pop" } } 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Guesses on what this might be doing?</a:t>
            </a:r>
          </a:p>
          <a:p>
            <a:pPr marL="0" indent="0">
              <a:buNone/>
            </a:pPr>
            <a:r>
              <a:rPr lang="en-US" dirty="0"/>
              <a:t>A: Find average city population per state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"GA", "</a:t>
            </a:r>
            <a:r>
              <a:rPr lang="en-US" dirty="0" err="1"/>
              <a:t>avgCityPop</a:t>
            </a:r>
            <a:r>
              <a:rPr lang="en-US" dirty="0"/>
              <a:t>" : 11547.62210338681 }</a:t>
            </a:r>
          </a:p>
          <a:p>
            <a:pPr marL="0" indent="0">
              <a:buNone/>
            </a:pPr>
            <a:r>
              <a:rPr lang="en-US" dirty="0"/>
              <a:t>{ "_id" : "WI", "</a:t>
            </a:r>
            <a:r>
              <a:rPr lang="en-US" dirty="0" err="1"/>
              <a:t>avgCityPop</a:t>
            </a:r>
            <a:r>
              <a:rPr lang="en-US" dirty="0"/>
              <a:t>" : 7323.00748502994 }</a:t>
            </a:r>
          </a:p>
          <a:p>
            <a:pPr marL="0" indent="0">
              <a:buNone/>
            </a:pPr>
            <a:r>
              <a:rPr lang="en-US" dirty="0"/>
              <a:t>{ "_id" : "FL", "</a:t>
            </a:r>
            <a:r>
              <a:rPr lang="en-US" dirty="0" err="1"/>
              <a:t>avgCityPop</a:t>
            </a:r>
            <a:r>
              <a:rPr lang="en-US" dirty="0"/>
              <a:t>" : 27400.958963282937 }</a:t>
            </a:r>
          </a:p>
          <a:p>
            <a:pPr marL="0" indent="0">
              <a:buNone/>
            </a:pPr>
            <a:r>
              <a:rPr lang="en-US" dirty="0"/>
              <a:t>{ "_id" : "OR", "</a:t>
            </a:r>
            <a:r>
              <a:rPr lang="en-US" dirty="0" err="1"/>
              <a:t>avgCityPop</a:t>
            </a:r>
            <a:r>
              <a:rPr lang="en-US" dirty="0"/>
              <a:t>" : 8262.561046511628 }</a:t>
            </a:r>
          </a:p>
          <a:p>
            <a:pPr marL="0" indent="0">
              <a:buNone/>
            </a:pPr>
            <a:r>
              <a:rPr lang="en-US" dirty="0"/>
              <a:t>{ "_id" : "SD", "</a:t>
            </a:r>
            <a:r>
              <a:rPr lang="en-US" dirty="0" err="1"/>
              <a:t>avgCityPop</a:t>
            </a:r>
            <a:r>
              <a:rPr lang="en-US" dirty="0"/>
              <a:t>" : 1839.6746031746031 }</a:t>
            </a:r>
          </a:p>
          <a:p>
            <a:pPr marL="0" indent="0">
              <a:buNone/>
            </a:pPr>
            <a:r>
              <a:rPr lang="en-US" dirty="0"/>
              <a:t>{ "_id" : "NM", "</a:t>
            </a:r>
            <a:r>
              <a:rPr lang="en-US" dirty="0" err="1"/>
              <a:t>avgCityPop</a:t>
            </a:r>
            <a:r>
              <a:rPr lang="en-US" dirty="0"/>
              <a:t>" : 5872.360465116279 }</a:t>
            </a:r>
          </a:p>
          <a:p>
            <a:pPr marL="0" indent="0">
              <a:buNone/>
            </a:pPr>
            <a:r>
              <a:rPr lang="en-US" dirty="0"/>
              <a:t>{ "_id" : "MD", "</a:t>
            </a:r>
            <a:r>
              <a:rPr lang="en-US" dirty="0" err="1"/>
              <a:t>avgCityPop</a:t>
            </a:r>
            <a:r>
              <a:rPr lang="en-US" dirty="0"/>
              <a:t>" : 12615.775725593667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8F7C58-816F-1E4D-93C0-3AA741AD6305}"/>
              </a:ext>
            </a:extLst>
          </p:cNvPr>
          <p:cNvGrpSpPr/>
          <p:nvPr/>
        </p:nvGrpSpPr>
        <p:grpSpPr>
          <a:xfrm>
            <a:off x="6934201" y="2366695"/>
            <a:ext cx="1854199" cy="973556"/>
            <a:chOff x="5715000" y="1674394"/>
            <a:chExt cx="1854199" cy="9735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CD1C74-B750-F04E-B144-F964A5519822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3845F9-C192-6642-9DC8-E2BEE430314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9ECE5EE-5C43-5648-BB46-CC74441C26FB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E57B2D-6CB0-0546-8335-84324EB8ED77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94FF2-71F2-BC42-A57C-0263927DDAB8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8E2EA69-2F91-3941-BD95-6B7D5FFA865F}"/>
              </a:ext>
            </a:extLst>
          </p:cNvPr>
          <p:cNvSpPr/>
          <p:nvPr/>
        </p:nvSpPr>
        <p:spPr>
          <a:xfrm>
            <a:off x="3928533" y="3322491"/>
            <a:ext cx="1219200" cy="762000"/>
          </a:xfrm>
          <a:prstGeom prst="wedgeRoundRectCallout">
            <a:avLst>
              <a:gd name="adj1" fmla="val -178324"/>
              <a:gd name="adj2" fmla="val -6595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previously def. </a:t>
            </a:r>
            <a:r>
              <a:rPr lang="en-US" sz="1400" dirty="0" err="1">
                <a:latin typeface="Helvetica" pitchFamily="2" charset="0"/>
              </a:rPr>
              <a:t>id.state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BE42E1B-4E35-3E46-9BCE-FBD06A26A4A4}"/>
              </a:ext>
            </a:extLst>
          </p:cNvPr>
          <p:cNvSpPr/>
          <p:nvPr/>
        </p:nvSpPr>
        <p:spPr>
          <a:xfrm>
            <a:off x="6248400" y="3825978"/>
            <a:ext cx="1800005" cy="761995"/>
          </a:xfrm>
          <a:prstGeom prst="wedgeRoundRectCallout">
            <a:avLst>
              <a:gd name="adj1" fmla="val -90987"/>
              <a:gd name="adj2" fmla="val -151636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Notice use of $ to refer to previously defined fields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4F5097-AA86-2846-B722-38A00391F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D572DF-FAFC-EA46-A277-9117E5148B54}"/>
              </a:ext>
            </a:extLst>
          </p:cNvPr>
          <p:cNvSpPr/>
          <p:nvPr/>
        </p:nvSpPr>
        <p:spPr>
          <a:xfrm>
            <a:off x="3166533" y="2210460"/>
            <a:ext cx="1786467" cy="421996"/>
          </a:xfrm>
          <a:prstGeom prst="wedgeRoundRectCallout">
            <a:avLst>
              <a:gd name="adj1" fmla="val -39160"/>
              <a:gd name="adj2" fmla="val 7408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2 </a:t>
            </a:r>
            <a:r>
              <a:rPr lang="en-US" sz="1400" dirty="0" err="1">
                <a:latin typeface="Helvetica" pitchFamily="2" charset="0"/>
              </a:rPr>
              <a:t>attribs</a:t>
            </a:r>
            <a:r>
              <a:rPr lang="en-US" sz="1400" dirty="0">
                <a:latin typeface="Helvetica" pitchFamily="2" charset="0"/>
              </a:rPr>
              <a:t>, giving nested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E6BFF-ADBC-EF40-BB18-7F6707B95299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562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445"/>
            <a:ext cx="8229600" cy="857250"/>
          </a:xfrm>
        </p:spPr>
        <p:txBody>
          <a:bodyPr/>
          <a:lstStyle/>
          <a:p>
            <a:r>
              <a:rPr lang="en-US" dirty="0"/>
              <a:t>Multiple Agg.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90" y="1814287"/>
            <a:ext cx="8534400" cy="39433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Find, for every state, the biggest city and its population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aggregate( [ </a:t>
            </a:r>
          </a:p>
          <a:p>
            <a:pPr marL="0" indent="0">
              <a:buNone/>
            </a:pPr>
            <a:r>
              <a:rPr lang="en-US" sz="1100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sz="1100" b="1" dirty="0"/>
              <a:t>{ $sort: { pop: -1 } }, </a:t>
            </a:r>
          </a:p>
          <a:p>
            <a:pPr marL="0" indent="0">
              <a:buNone/>
            </a:pPr>
            <a:r>
              <a:rPr lang="en-US" sz="1100" b="1" dirty="0"/>
              <a:t>{ $group: { _id : "$_</a:t>
            </a:r>
            <a:r>
              <a:rPr lang="en-US" sz="1100" b="1" dirty="0" err="1"/>
              <a:t>id.state</a:t>
            </a:r>
            <a:r>
              <a:rPr lang="en-US" sz="1100" b="1" dirty="0"/>
              <a:t>", </a:t>
            </a:r>
            <a:r>
              <a:rPr lang="en-US" sz="1100" b="1" dirty="0" err="1"/>
              <a:t>bigCity</a:t>
            </a:r>
            <a:r>
              <a:rPr lang="en-US" sz="1100" b="1" dirty="0"/>
              <a:t>: { $first: "$_</a:t>
            </a:r>
            <a:r>
              <a:rPr lang="en-US" sz="1100" b="1" dirty="0" err="1"/>
              <a:t>id.city</a:t>
            </a:r>
            <a:r>
              <a:rPr lang="en-US" sz="1100" b="1" dirty="0"/>
              <a:t>" }, </a:t>
            </a:r>
            <a:r>
              <a:rPr lang="en-US" sz="1100" b="1" dirty="0" err="1"/>
              <a:t>bigPop</a:t>
            </a:r>
            <a:r>
              <a:rPr lang="en-US" sz="1100" b="1" dirty="0"/>
              <a:t>: { $first: "$pop" } } }, </a:t>
            </a:r>
          </a:p>
          <a:p>
            <a:pPr marL="0" indent="0">
              <a:buNone/>
            </a:pPr>
            <a:r>
              <a:rPr lang="en-US" sz="1100" b="1" dirty="0"/>
              <a:t>{ $sort : {</a:t>
            </a:r>
            <a:r>
              <a:rPr lang="en-US" sz="1100" b="1" dirty="0" err="1"/>
              <a:t>bigPop</a:t>
            </a:r>
            <a:r>
              <a:rPr lang="en-US" sz="1100" b="1" dirty="0"/>
              <a:t> : -1} }</a:t>
            </a:r>
          </a:p>
          <a:p>
            <a:pPr marL="0" indent="0">
              <a:buNone/>
            </a:pPr>
            <a:r>
              <a:rPr lang="en-US" sz="1100" dirty="0"/>
              <a:t>] )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Approach: </a:t>
            </a:r>
          </a:p>
          <a:p>
            <a:r>
              <a:rPr lang="en-US" sz="1100" dirty="0"/>
              <a:t>Group by pair of city and state, and compute population per city</a:t>
            </a:r>
          </a:p>
          <a:p>
            <a:r>
              <a:rPr lang="en-US" sz="1100" dirty="0"/>
              <a:t>Order by population descending</a:t>
            </a:r>
          </a:p>
          <a:p>
            <a:r>
              <a:rPr lang="en-US" sz="1100" dirty="0"/>
              <a:t>Group by state, and find first city and population per group (i.e., the highest population city)</a:t>
            </a:r>
          </a:p>
          <a:p>
            <a:r>
              <a:rPr lang="en-US" sz="1100" dirty="0"/>
              <a:t>Order by population descending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{ ”_id" : "IL", "</a:t>
            </a:r>
            <a:r>
              <a:rPr lang="en-US" sz="1100" dirty="0" err="1"/>
              <a:t>bigCity</a:t>
            </a:r>
            <a:r>
              <a:rPr lang="en-US" sz="1100" dirty="0"/>
              <a:t>" : "CHICAGO", "</a:t>
            </a:r>
            <a:r>
              <a:rPr lang="en-US" sz="1100" dirty="0" err="1"/>
              <a:t>bigPop</a:t>
            </a:r>
            <a:r>
              <a:rPr lang="en-US" sz="1100" dirty="0"/>
              <a:t>" : 2452177 }</a:t>
            </a:r>
          </a:p>
          <a:p>
            <a:pPr marL="0" indent="0">
              <a:buNone/>
            </a:pPr>
            <a:r>
              <a:rPr lang="en-US" sz="1100" dirty="0"/>
              <a:t>{ "_id" : "NY", "</a:t>
            </a:r>
            <a:r>
              <a:rPr lang="en-US" sz="1100" dirty="0" err="1"/>
              <a:t>bigCity</a:t>
            </a:r>
            <a:r>
              <a:rPr lang="en-US" sz="1100" dirty="0"/>
              <a:t>" : "BROOKLYN", "</a:t>
            </a:r>
            <a:r>
              <a:rPr lang="en-US" sz="1100" dirty="0" err="1"/>
              <a:t>bigPop</a:t>
            </a:r>
            <a:r>
              <a:rPr lang="en-US" sz="1100" dirty="0"/>
              <a:t>" : 2300504 }</a:t>
            </a:r>
          </a:p>
          <a:p>
            <a:pPr marL="0" indent="0">
              <a:buNone/>
            </a:pPr>
            <a:r>
              <a:rPr lang="en-US" sz="1100" dirty="0"/>
              <a:t>{ "_id" : "CA", "</a:t>
            </a:r>
            <a:r>
              <a:rPr lang="en-US" sz="1100" dirty="0" err="1"/>
              <a:t>bigCity</a:t>
            </a:r>
            <a:r>
              <a:rPr lang="en-US" sz="1100" dirty="0"/>
              <a:t>" : "LOS ANGELES", "</a:t>
            </a:r>
            <a:r>
              <a:rPr lang="en-US" sz="1100" dirty="0" err="1"/>
              <a:t>bigPop</a:t>
            </a:r>
            <a:r>
              <a:rPr lang="en-US" sz="1100" dirty="0"/>
              <a:t>" : 2102295 }</a:t>
            </a:r>
          </a:p>
          <a:p>
            <a:pPr marL="0" indent="0">
              <a:buNone/>
            </a:pPr>
            <a:r>
              <a:rPr lang="en-US" sz="1100" dirty="0"/>
              <a:t>{ "_id" : "TX", "</a:t>
            </a:r>
            <a:r>
              <a:rPr lang="en-US" sz="1100" dirty="0" err="1"/>
              <a:t>bigCity</a:t>
            </a:r>
            <a:r>
              <a:rPr lang="en-US" sz="1100" dirty="0"/>
              <a:t>" : "HOUSTON", "</a:t>
            </a:r>
            <a:r>
              <a:rPr lang="en-US" sz="1100" dirty="0" err="1"/>
              <a:t>bigPop</a:t>
            </a:r>
            <a:r>
              <a:rPr lang="en-US" sz="1100" dirty="0"/>
              <a:t>" : 2095918 }</a:t>
            </a:r>
          </a:p>
          <a:p>
            <a:pPr marL="0" indent="0">
              <a:buNone/>
            </a:pPr>
            <a:r>
              <a:rPr lang="en-US" sz="1100" dirty="0"/>
              <a:t>{ "_id" : "PA", "</a:t>
            </a:r>
            <a:r>
              <a:rPr lang="en-US" sz="1100" dirty="0" err="1"/>
              <a:t>bigCity</a:t>
            </a:r>
            <a:r>
              <a:rPr lang="en-US" sz="1100" dirty="0"/>
              <a:t>" : "PHILADELPHIA", "</a:t>
            </a:r>
            <a:r>
              <a:rPr lang="en-US" sz="1100" dirty="0" err="1"/>
              <a:t>bigPop</a:t>
            </a:r>
            <a:r>
              <a:rPr lang="en-US" sz="1100" dirty="0"/>
              <a:t>" : 1610956 }</a:t>
            </a:r>
          </a:p>
          <a:p>
            <a:pPr marL="0" indent="0">
              <a:buNone/>
            </a:pPr>
            <a:r>
              <a:rPr lang="en-US" sz="1100" dirty="0"/>
              <a:t>{ "_id" : "MI", "</a:t>
            </a:r>
            <a:r>
              <a:rPr lang="en-US" sz="1100" dirty="0" err="1"/>
              <a:t>bigCity</a:t>
            </a:r>
            <a:r>
              <a:rPr lang="en-US" sz="1100" dirty="0"/>
              <a:t>" : "DETROIT", "</a:t>
            </a:r>
            <a:r>
              <a:rPr lang="en-US" sz="1100" dirty="0" err="1"/>
              <a:t>bigPop</a:t>
            </a:r>
            <a:r>
              <a:rPr lang="en-US" sz="1100" dirty="0"/>
              <a:t>" : 963243 }</a:t>
            </a:r>
          </a:p>
          <a:p>
            <a:pPr marL="0" indent="0">
              <a:buNone/>
            </a:pPr>
            <a:r>
              <a:rPr lang="en-US" sz="1100" dirty="0"/>
              <a:t>…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8C951C-2B24-D04B-8D6D-B6CF099CD955}"/>
              </a:ext>
            </a:extLst>
          </p:cNvPr>
          <p:cNvGrpSpPr/>
          <p:nvPr/>
        </p:nvGrpSpPr>
        <p:grpSpPr>
          <a:xfrm>
            <a:off x="5775942" y="2236912"/>
            <a:ext cx="3520459" cy="894164"/>
            <a:chOff x="5408524" y="513660"/>
            <a:chExt cx="3682999" cy="100676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07BBF3-67C5-C74B-945D-34AFDE062E00}"/>
                </a:ext>
              </a:extLst>
            </p:cNvPr>
            <p:cNvSpPr/>
            <p:nvPr/>
          </p:nvSpPr>
          <p:spPr>
            <a:xfrm>
              <a:off x="54085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6C4AA9-FB79-E745-BE06-5A491705F2F4}"/>
                </a:ext>
              </a:extLst>
            </p:cNvPr>
            <p:cNvSpPr/>
            <p:nvPr/>
          </p:nvSpPr>
          <p:spPr>
            <a:xfrm>
              <a:off x="63229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2376524-6680-9843-B497-A580B224F791}"/>
                </a:ext>
              </a:extLst>
            </p:cNvPr>
            <p:cNvSpPr/>
            <p:nvPr/>
          </p:nvSpPr>
          <p:spPr>
            <a:xfrm>
              <a:off x="72373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9CE3-5141-9B4F-BDEC-2526E0489E79}"/>
                </a:ext>
              </a:extLst>
            </p:cNvPr>
            <p:cNvSpPr/>
            <p:nvPr/>
          </p:nvSpPr>
          <p:spPr>
            <a:xfrm>
              <a:off x="81771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A73E113-D181-6E48-BFDC-748CDA8A699A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58657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E2D098-11E8-F64A-93AE-A1F306480AAF}"/>
                </a:ext>
              </a:extLst>
            </p:cNvPr>
            <p:cNvCxnSpPr>
              <a:stCxn id="14" idx="6"/>
              <a:endCxn id="15" idx="2"/>
            </p:cNvCxnSpPr>
            <p:nvPr/>
          </p:nvCxnSpPr>
          <p:spPr>
            <a:xfrm>
              <a:off x="67801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AB850E-B135-1F47-9F88-C830116CE046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7694524" y="129182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A21EAE-CDD6-DE43-A8FB-F27B9B78F7C9}"/>
                </a:ext>
              </a:extLst>
            </p:cNvPr>
            <p:cNvSpPr txBox="1"/>
            <p:nvPr/>
          </p:nvSpPr>
          <p:spPr>
            <a:xfrm rot="18992282">
              <a:off x="5417601" y="51366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498250-F062-CB45-B022-FF2A57A6654A}"/>
                </a:ext>
              </a:extLst>
            </p:cNvPr>
            <p:cNvSpPr txBox="1"/>
            <p:nvPr/>
          </p:nvSpPr>
          <p:spPr>
            <a:xfrm rot="18992282">
              <a:off x="8177123" y="523618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04D84B-69B2-6F44-B295-38D9B079A0A1}"/>
                </a:ext>
              </a:extLst>
            </p:cNvPr>
            <p:cNvSpPr txBox="1"/>
            <p:nvPr/>
          </p:nvSpPr>
          <p:spPr>
            <a:xfrm rot="18992282">
              <a:off x="7411769" y="548816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2DD162-79C4-D043-AFDB-6CF90D78B581}"/>
                </a:ext>
              </a:extLst>
            </p:cNvPr>
            <p:cNvSpPr txBox="1"/>
            <p:nvPr/>
          </p:nvSpPr>
          <p:spPr>
            <a:xfrm rot="18992282">
              <a:off x="6296388" y="51747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05DB8F0D-2AF3-8649-8BAB-89348ABA58C2}"/>
              </a:ext>
            </a:extLst>
          </p:cNvPr>
          <p:cNvSpPr/>
          <p:nvPr/>
        </p:nvSpPr>
        <p:spPr>
          <a:xfrm>
            <a:off x="6934201" y="3538165"/>
            <a:ext cx="1623625" cy="652836"/>
          </a:xfrm>
          <a:prstGeom prst="wedgeRoundRectCallout">
            <a:avLst>
              <a:gd name="adj1" fmla="val -100372"/>
              <a:gd name="adj2" fmla="val -7989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list multiple aggregations after grouping id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67667AA-B9BC-CB4C-BE79-D44659546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579742" y="98804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590DA6-2ECD-DD48-8980-B0ACC57764A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96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66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Vanilla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only want to keep the state and city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</a:t>
            </a:r>
          </a:p>
          <a:p>
            <a:pPr marL="0" indent="0">
              <a:buNone/>
            </a:pPr>
            <a:r>
              <a:rPr lang="en-US" b="1" dirty="0"/>
              <a:t>{ $project : {</a:t>
            </a:r>
            <a:r>
              <a:rPr lang="en-US" b="1" dirty="0" err="1"/>
              <a:t>bigPop</a:t>
            </a:r>
            <a:r>
              <a:rPr lang="en-US" b="1" dirty="0"/>
              <a:t> : 0}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 "_id" : "IL", "</a:t>
            </a:r>
            <a:r>
              <a:rPr lang="en-US" dirty="0" err="1"/>
              <a:t>bigCity</a:t>
            </a:r>
            <a:r>
              <a:rPr lang="en-US" dirty="0"/>
              <a:t>" : "CHICAGO"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bigCity</a:t>
            </a:r>
            <a:r>
              <a:rPr lang="en-US" dirty="0"/>
              <a:t>" : "BROOKLYN" }</a:t>
            </a:r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bigCity</a:t>
            </a:r>
            <a:r>
              <a:rPr lang="en-US" dirty="0"/>
              <a:t>" : "LOS ANGELES"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bigCity</a:t>
            </a:r>
            <a:r>
              <a:rPr lang="en-US" dirty="0"/>
              <a:t>" : "HOUSTON" }</a:t>
            </a:r>
          </a:p>
          <a:p>
            <a:pPr marL="0" indent="0">
              <a:buNone/>
            </a:pPr>
            <a:r>
              <a:rPr lang="en-US" dirty="0"/>
              <a:t>{ "_id" : "PA", "</a:t>
            </a:r>
            <a:r>
              <a:rPr lang="en-US" dirty="0" err="1"/>
              <a:t>bigCity</a:t>
            </a:r>
            <a:r>
              <a:rPr lang="en-US" dirty="0"/>
              <a:t>" : "PHILADELPHIA"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B7AF4A-E7B2-0043-B78C-FE583F2F4D11}"/>
              </a:ext>
            </a:extLst>
          </p:cNvPr>
          <p:cNvGrpSpPr/>
          <p:nvPr/>
        </p:nvGrpSpPr>
        <p:grpSpPr>
          <a:xfrm>
            <a:off x="4307550" y="4022555"/>
            <a:ext cx="4665440" cy="1006644"/>
            <a:chOff x="4307550" y="3165305"/>
            <a:chExt cx="46654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4C94289-A654-4346-A88B-FCE58AC1FB94}"/>
                </a:ext>
              </a:extLst>
            </p:cNvPr>
            <p:cNvSpPr/>
            <p:nvPr/>
          </p:nvSpPr>
          <p:spPr>
            <a:xfrm>
              <a:off x="43075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72BA5E-1333-7848-9B5C-5F38F4DD32CC}"/>
                </a:ext>
              </a:extLst>
            </p:cNvPr>
            <p:cNvSpPr/>
            <p:nvPr/>
          </p:nvSpPr>
          <p:spPr>
            <a:xfrm>
              <a:off x="5221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96CC3E-01A3-6643-8FCE-A315E74FA686}"/>
                </a:ext>
              </a:extLst>
            </p:cNvPr>
            <p:cNvSpPr/>
            <p:nvPr/>
          </p:nvSpPr>
          <p:spPr>
            <a:xfrm>
              <a:off x="61363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378348-34A4-AD4F-8A9F-C3DD69BF3658}"/>
                </a:ext>
              </a:extLst>
            </p:cNvPr>
            <p:cNvSpPr/>
            <p:nvPr/>
          </p:nvSpPr>
          <p:spPr>
            <a:xfrm>
              <a:off x="70761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FE5EF2-44A2-D040-BB99-B13AF4AF29C3}"/>
                </a:ext>
              </a:extLst>
            </p:cNvPr>
            <p:cNvSpPr/>
            <p:nvPr/>
          </p:nvSpPr>
          <p:spPr>
            <a:xfrm>
              <a:off x="8015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889480-5724-714F-BCB6-E99DA60E874D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47647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587F-932D-B640-9CA4-46D59FA29DF3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56791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4ACF36-0715-CE4F-A30A-445F2586A59E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6593550" y="394334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F00786-463F-4541-9CD0-6874ABB75C23}"/>
                </a:ext>
              </a:extLst>
            </p:cNvPr>
            <p:cNvCxnSpPr>
              <a:endCxn id="8" idx="2"/>
            </p:cNvCxnSpPr>
            <p:nvPr/>
          </p:nvCxnSpPr>
          <p:spPr>
            <a:xfrm>
              <a:off x="7584150" y="3943349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FA431-CFF4-6F43-81A2-E1543A672F7D}"/>
                </a:ext>
              </a:extLst>
            </p:cNvPr>
            <p:cNvSpPr txBox="1"/>
            <p:nvPr/>
          </p:nvSpPr>
          <p:spPr>
            <a:xfrm rot="18992282">
              <a:off x="4316627" y="318843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DED208-941C-9843-879C-C1A619CE6435}"/>
                </a:ext>
              </a:extLst>
            </p:cNvPr>
            <p:cNvSpPr txBox="1"/>
            <p:nvPr/>
          </p:nvSpPr>
          <p:spPr>
            <a:xfrm rot="18992282">
              <a:off x="7076149" y="319839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C854B-99B7-F846-A901-57F110E6C957}"/>
                </a:ext>
              </a:extLst>
            </p:cNvPr>
            <p:cNvSpPr txBox="1"/>
            <p:nvPr/>
          </p:nvSpPr>
          <p:spPr>
            <a:xfrm rot="18992282">
              <a:off x="6310795" y="322359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BBE5AC-E98B-254A-BAD8-E206232DF347}"/>
                </a:ext>
              </a:extLst>
            </p:cNvPr>
            <p:cNvSpPr txBox="1"/>
            <p:nvPr/>
          </p:nvSpPr>
          <p:spPr>
            <a:xfrm rot="18992282">
              <a:off x="5195414" y="31922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BE3F94-1EFB-714A-9C4A-4510A39B2C3A}"/>
                </a:ext>
              </a:extLst>
            </p:cNvPr>
            <p:cNvSpPr txBox="1"/>
            <p:nvPr/>
          </p:nvSpPr>
          <p:spPr>
            <a:xfrm rot="18992282">
              <a:off x="8058590" y="316530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EECF022-FD43-B044-AACB-882523CF7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47EF5B-DD1E-8442-99CD-B6DCE8D7A0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09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Adv.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23622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wanted to nest the name of the city and population into a nested doc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},</a:t>
            </a:r>
          </a:p>
          <a:p>
            <a:pPr marL="0" indent="0">
              <a:buNone/>
            </a:pPr>
            <a:r>
              <a:rPr lang="en-US" b="1" dirty="0"/>
              <a:t>{ $project : { _id : 0, state : "$_id", </a:t>
            </a:r>
            <a:r>
              <a:rPr lang="en-US" b="1" dirty="0" err="1"/>
              <a:t>bigCityDeets</a:t>
            </a:r>
            <a:r>
              <a:rPr lang="en-US" b="1" dirty="0"/>
              <a:t>: { name: "$</a:t>
            </a:r>
            <a:r>
              <a:rPr lang="en-US" b="1" dirty="0" err="1"/>
              <a:t>bigCity</a:t>
            </a:r>
            <a:r>
              <a:rPr lang="en-US" b="1" dirty="0"/>
              <a:t>", pop: "$</a:t>
            </a:r>
            <a:r>
              <a:rPr lang="en-US" b="1" dirty="0" err="1"/>
              <a:t>bigPop</a:t>
            </a:r>
            <a:r>
              <a:rPr lang="en-US" b="1" dirty="0"/>
              <a:t>" } 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"state" : "IL", "</a:t>
            </a:r>
            <a:r>
              <a:rPr lang="en-US" dirty="0" err="1"/>
              <a:t>bigCityDeets</a:t>
            </a:r>
            <a:r>
              <a:rPr lang="en-US" dirty="0"/>
              <a:t>" : { "name" : "CHICAGO", "pop" : 2452177 } }</a:t>
            </a:r>
          </a:p>
          <a:p>
            <a:pPr marL="0" indent="0">
              <a:buNone/>
            </a:pPr>
            <a:r>
              <a:rPr lang="en-US" dirty="0"/>
              <a:t>{ "state" : "NY", "</a:t>
            </a:r>
            <a:r>
              <a:rPr lang="en-US" dirty="0" err="1"/>
              <a:t>bigCityDeets</a:t>
            </a:r>
            <a:r>
              <a:rPr lang="en-US" dirty="0"/>
              <a:t>" : { "name" : "BROOKLYN", "pop" : 2300504 } }</a:t>
            </a:r>
          </a:p>
          <a:p>
            <a:pPr marL="0" indent="0">
              <a:buNone/>
            </a:pPr>
            <a:r>
              <a:rPr lang="en-US" dirty="0"/>
              <a:t>{ "state" : "CA", "</a:t>
            </a:r>
            <a:r>
              <a:rPr lang="en-US" dirty="0" err="1"/>
              <a:t>bigCityDeets</a:t>
            </a:r>
            <a:r>
              <a:rPr lang="en-US" dirty="0"/>
              <a:t>" : { "name" : "LOS ANGELES", "pop" : 2102295 } }</a:t>
            </a:r>
          </a:p>
          <a:p>
            <a:pPr marL="0" indent="0">
              <a:buNone/>
            </a:pPr>
            <a:r>
              <a:rPr lang="en-US" dirty="0"/>
              <a:t>{ "state" : "TX", "</a:t>
            </a:r>
            <a:r>
              <a:rPr lang="en-US" dirty="0" err="1"/>
              <a:t>bigCityDeets</a:t>
            </a:r>
            <a:r>
              <a:rPr lang="en-US" dirty="0"/>
              <a:t>" : { "name" : "HOUSTON", "pop" : 2095918 } }</a:t>
            </a:r>
          </a:p>
          <a:p>
            <a:pPr marL="0" indent="0">
              <a:buNone/>
            </a:pPr>
            <a:r>
              <a:rPr lang="en-US" dirty="0"/>
              <a:t>{ "state" : "PA", "</a:t>
            </a:r>
            <a:r>
              <a:rPr lang="en-US" dirty="0" err="1"/>
              <a:t>bigCityDeets</a:t>
            </a:r>
            <a:r>
              <a:rPr lang="en-US" dirty="0"/>
              <a:t>" : { "name" : "PHILADELPHIA", "pop" : 1610956 }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E27F4A9-70C2-7B46-9BE3-7090105317AC}"/>
              </a:ext>
            </a:extLst>
          </p:cNvPr>
          <p:cNvSpPr/>
          <p:nvPr/>
        </p:nvSpPr>
        <p:spPr>
          <a:xfrm>
            <a:off x="7145027" y="2358508"/>
            <a:ext cx="1806754" cy="873509"/>
          </a:xfrm>
          <a:prstGeom prst="wedgeRoundRectCallout">
            <a:avLst>
              <a:gd name="adj1" fmla="val -50393"/>
              <a:gd name="adj2" fmla="val 106579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construct new nested documents in output, unlike vanilla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529F1-B65C-A34B-8C4F-4B70746A4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57B58-9CF3-094D-AA13-2EEF8B5E811C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13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BB87-DCE9-2449-8227-9669B85D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Projection vs. Vanilla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4DC2-57F4-5F4B-9B23-287B4446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excluding/including fields like in projection during retrieval (find), projection in the aggregation pipeline allows you to:</a:t>
            </a:r>
          </a:p>
          <a:p>
            <a:pPr lvl="1"/>
            <a:r>
              <a:rPr lang="en-US" dirty="0"/>
              <a:t>Rename fields</a:t>
            </a:r>
          </a:p>
          <a:p>
            <a:pPr lvl="1"/>
            <a:r>
              <a:rPr lang="en-US" dirty="0"/>
              <a:t>Redefine new fields using complex expressions on old fields</a:t>
            </a:r>
          </a:p>
          <a:p>
            <a:pPr lvl="1"/>
            <a:r>
              <a:rPr lang="en-US" dirty="0"/>
              <a:t>Reorganize fields into </a:t>
            </a:r>
            <a:r>
              <a:rPr lang="en-US" dirty="0" err="1"/>
              <a:t>nestings</a:t>
            </a:r>
            <a:r>
              <a:rPr lang="en-US" dirty="0"/>
              <a:t> or </a:t>
            </a:r>
            <a:r>
              <a:rPr lang="en-US" dirty="0" err="1"/>
              <a:t>unnestings</a:t>
            </a:r>
            <a:endParaRPr lang="en-US" dirty="0"/>
          </a:p>
          <a:p>
            <a:pPr lvl="1"/>
            <a:r>
              <a:rPr lang="en-US" dirty="0"/>
              <a:t>Reorganize fields into arrays or break down arrays</a:t>
            </a:r>
          </a:p>
          <a:p>
            <a:r>
              <a:rPr lang="en-US" dirty="0"/>
              <a:t>Try them at home!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452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9" y="1911976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// first </a:t>
            </a:r>
            <a:r>
              <a:rPr lang="en-US" dirty="0" err="1"/>
              <a:t>arg</a:t>
            </a:r>
            <a:r>
              <a:rPr lang="en-US" dirty="0"/>
              <a:t> of find ( )</a:t>
            </a:r>
          </a:p>
          <a:p>
            <a:pPr lvl="1"/>
            <a:r>
              <a:rPr lang="en-US" dirty="0"/>
              <a:t>project // second </a:t>
            </a:r>
            <a:r>
              <a:rPr lang="en-US" dirty="0" err="1"/>
              <a:t>arg</a:t>
            </a:r>
            <a:r>
              <a:rPr lang="en-US" dirty="0"/>
              <a:t> of find ( ) but more expressiveness</a:t>
            </a:r>
          </a:p>
          <a:p>
            <a:pPr lvl="1"/>
            <a:r>
              <a:rPr lang="en-US" dirty="0"/>
              <a:t>sort/limit // same 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b="1" dirty="0"/>
              <a:t>unwind</a:t>
            </a:r>
          </a:p>
          <a:p>
            <a:pPr lvl="1"/>
            <a:r>
              <a:rPr lang="en-US" b="1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717E0C-7EA9-3C4C-8DD0-5BEAE7A74134}"/>
              </a:ext>
            </a:extLst>
          </p:cNvPr>
          <p:cNvGrpSpPr/>
          <p:nvPr/>
        </p:nvGrpSpPr>
        <p:grpSpPr>
          <a:xfrm>
            <a:off x="4419600" y="1683376"/>
            <a:ext cx="4665440" cy="1212224"/>
            <a:chOff x="4419600" y="826126"/>
            <a:chExt cx="4665440" cy="12122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020E16E-BC97-0140-BD8F-9A32B110DDE2}"/>
                </a:ext>
              </a:extLst>
            </p:cNvPr>
            <p:cNvSpPr/>
            <p:nvPr/>
          </p:nvSpPr>
          <p:spPr>
            <a:xfrm>
              <a:off x="44196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707972-B815-9E41-8B5E-0C23B2F3F57E}"/>
                </a:ext>
              </a:extLst>
            </p:cNvPr>
            <p:cNvSpPr/>
            <p:nvPr/>
          </p:nvSpPr>
          <p:spPr>
            <a:xfrm>
              <a:off x="5334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B66BEC-6CF5-C645-A4B3-5C8ABC3E7697}"/>
                </a:ext>
              </a:extLst>
            </p:cNvPr>
            <p:cNvSpPr/>
            <p:nvPr/>
          </p:nvSpPr>
          <p:spPr>
            <a:xfrm>
              <a:off x="62484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45B127-4A43-EF4D-A8F3-90D339FED28E}"/>
                </a:ext>
              </a:extLst>
            </p:cNvPr>
            <p:cNvSpPr/>
            <p:nvPr/>
          </p:nvSpPr>
          <p:spPr>
            <a:xfrm>
              <a:off x="71882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F9D607-DD7A-024F-B847-061D4ED9FE96}"/>
                </a:ext>
              </a:extLst>
            </p:cNvPr>
            <p:cNvSpPr/>
            <p:nvPr/>
          </p:nvSpPr>
          <p:spPr>
            <a:xfrm>
              <a:off x="8128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416EC9C-4C3D-6D40-BD09-D50F89029C4E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>
              <a:off x="48768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4FB1D96-3E19-A647-9381-FC6E2D925473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57912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0EDF10-B3FB-EB4D-80F7-37FD548CECF4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705600" y="18097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C4E484-740A-DC4E-AFDC-9BFED1C216A6}"/>
                </a:ext>
              </a:extLst>
            </p:cNvPr>
            <p:cNvCxnSpPr>
              <a:endCxn id="9" idx="2"/>
            </p:cNvCxnSpPr>
            <p:nvPr/>
          </p:nvCxnSpPr>
          <p:spPr>
            <a:xfrm>
              <a:off x="7696200" y="18097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DAA7FB-0A4B-8B47-B170-43F43D179169}"/>
                </a:ext>
              </a:extLst>
            </p:cNvPr>
            <p:cNvSpPr txBox="1"/>
            <p:nvPr/>
          </p:nvSpPr>
          <p:spPr>
            <a:xfrm rot="18992282">
              <a:off x="4428677" y="105483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DE99B0-00DB-6748-8783-7F137E635149}"/>
                </a:ext>
              </a:extLst>
            </p:cNvPr>
            <p:cNvSpPr txBox="1"/>
            <p:nvPr/>
          </p:nvSpPr>
          <p:spPr>
            <a:xfrm rot="18992282">
              <a:off x="7188199" y="10647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B6568-25FF-FB48-9B66-BA0E9A9E984A}"/>
                </a:ext>
              </a:extLst>
            </p:cNvPr>
            <p:cNvSpPr txBox="1"/>
            <p:nvPr/>
          </p:nvSpPr>
          <p:spPr>
            <a:xfrm rot="18992282">
              <a:off x="6422845" y="10899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6D1B30-7D9F-C343-9B59-346489E75D09}"/>
                </a:ext>
              </a:extLst>
            </p:cNvPr>
            <p:cNvSpPr txBox="1"/>
            <p:nvPr/>
          </p:nvSpPr>
          <p:spPr>
            <a:xfrm rot="18992282">
              <a:off x="5307464" y="105864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lookup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6ADF96-357A-5B44-BB97-AECBCFE1F40E}"/>
                </a:ext>
              </a:extLst>
            </p:cNvPr>
            <p:cNvSpPr txBox="1"/>
            <p:nvPr/>
          </p:nvSpPr>
          <p:spPr>
            <a:xfrm rot="18992282">
              <a:off x="8170640" y="10317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AC2AA1-C54F-434F-B7B0-C50053353515}"/>
                </a:ext>
              </a:extLst>
            </p:cNvPr>
            <p:cNvSpPr/>
            <p:nvPr/>
          </p:nvSpPr>
          <p:spPr>
            <a:xfrm>
              <a:off x="6099829" y="826126"/>
              <a:ext cx="457200" cy="457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73694A-ECC2-F34C-8720-6FF6A2D96F03}"/>
                </a:ext>
              </a:extLst>
            </p:cNvPr>
            <p:cNvCxnSpPr>
              <a:cxnSpLocks/>
              <a:stCxn id="6" idx="7"/>
              <a:endCxn id="25" idx="3"/>
            </p:cNvCxnSpPr>
            <p:nvPr/>
          </p:nvCxnSpPr>
          <p:spPr>
            <a:xfrm flipV="1">
              <a:off x="5724245" y="1216371"/>
              <a:ext cx="442539" cy="431734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B5A024F-1487-E644-A758-287F35BDFBE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06615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4080934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Unwind expands an array by constructing documents one per element of the array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Somewhat like </a:t>
            </a:r>
            <a:r>
              <a:rPr lang="en-US" dirty="0" err="1">
                <a:solidFill>
                  <a:srgbClr val="FF0000"/>
                </a:solidFill>
              </a:rPr>
              <a:t>flatMap</a:t>
            </a:r>
            <a:r>
              <a:rPr lang="en-US" dirty="0">
                <a:solidFill>
                  <a:srgbClr val="FF0000"/>
                </a:solidFill>
              </a:rPr>
              <a:t> in Spark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Going back to our old example with an array of tags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Notice no relational analog here: no arrays so no unwinding</a:t>
            </a:r>
          </a:p>
          <a:p>
            <a:pPr marL="0" indent="0">
              <a:buNone/>
            </a:pPr>
            <a:r>
              <a:rPr lang="en-US" dirty="0"/>
              <a:t>[in fact, some RDBMSs do support arrays, but not in the rel. model]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" y="133924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7461CC-3535-354E-A71A-725F1DDA52AA}"/>
              </a:ext>
            </a:extLst>
          </p:cNvPr>
          <p:cNvSpPr txBox="1">
            <a:spLocks/>
          </p:cNvSpPr>
          <p:nvPr/>
        </p:nvSpPr>
        <p:spPr>
          <a:xfrm>
            <a:off x="4580468" y="2514600"/>
            <a:ext cx="4605867" cy="3394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/>
              <a:t>aggregate( [ </a:t>
            </a:r>
          </a:p>
          <a:p>
            <a:pPr marL="400050" lvl="1" indent="0">
              <a:buNone/>
            </a:pPr>
            <a:r>
              <a:rPr lang="en-US" sz="2200" dirty="0"/>
              <a:t>{ $unwind : "$tags" }, </a:t>
            </a:r>
          </a:p>
          <a:p>
            <a:pPr marL="400050" lvl="1" indent="0">
              <a:buNone/>
            </a:pPr>
            <a:r>
              <a:rPr lang="en-US" sz="2200" dirty="0"/>
              <a:t>{ $project : {_id : 0, </a:t>
            </a:r>
            <a:r>
              <a:rPr lang="en-US" sz="2200" dirty="0" err="1"/>
              <a:t>instock</a:t>
            </a:r>
            <a:r>
              <a:rPr lang="en-US" sz="2200" dirty="0"/>
              <a:t>: 0}}  </a:t>
            </a:r>
          </a:p>
          <a:p>
            <a:pPr marL="0" indent="0">
              <a:buNone/>
            </a:pPr>
            <a:r>
              <a:rPr lang="en-US" sz="2400" dirty="0"/>
              <a:t>] )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400" dirty="0"/>
              <a:t>{ "item" : "journal",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"journal",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"plain", "dim" : [ 14, 21 ] }</a:t>
            </a:r>
          </a:p>
          <a:p>
            <a:pPr marL="0" indent="0">
              <a:buNone/>
            </a:pPr>
            <a:r>
              <a:rPr lang="en-US" sz="2400" dirty="0"/>
              <a:t>{ "item" : "planner", "tags" : "blank", "dim" : [ 22.85, 30 ] }</a:t>
            </a:r>
          </a:p>
          <a:p>
            <a:pPr marL="0" indent="0">
              <a:buNone/>
            </a:pPr>
            <a:r>
              <a:rPr lang="en-US" sz="2400" dirty="0"/>
              <a:t>{ "item" : "planner", "tags" : "red", "dim" : [ 22.85, 30 ] }</a:t>
            </a:r>
          </a:p>
          <a:p>
            <a:pPr marL="0" indent="0">
              <a:buNone/>
            </a:pPr>
            <a:r>
              <a:rPr lang="en-US" sz="2400" dirty="0"/>
              <a:t>{ "item" : "postcard", "tags" : "blue", "dim" : [ 10, 15.25 ]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9239B-9D45-0E43-A0A8-11599F6FCC4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67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Unwind: A Common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3" y="2289628"/>
            <a:ext cx="82296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Q: Imagine if we want to find sum of </a:t>
            </a:r>
            <a:r>
              <a:rPr lang="en-US" dirty="0" err="1"/>
              <a:t>qtys</a:t>
            </a:r>
            <a:r>
              <a:rPr lang="en-US" dirty="0"/>
              <a:t> across items. How would we do this?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common recipe in MQL queries is to </a:t>
            </a:r>
            <a:r>
              <a:rPr lang="en-US" i="1" dirty="0"/>
              <a:t>unwind</a:t>
            </a:r>
            <a:r>
              <a:rPr lang="en-US" dirty="0"/>
              <a:t> and then </a:t>
            </a:r>
            <a:r>
              <a:rPr lang="en-US" i="1" dirty="0"/>
              <a:t>group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	{ $unwind : "$</a:t>
            </a:r>
            <a:r>
              <a:rPr lang="en-US" dirty="0" err="1"/>
              <a:t>instock</a:t>
            </a:r>
            <a:r>
              <a:rPr lang="en-US" dirty="0"/>
              <a:t>" },  </a:t>
            </a:r>
          </a:p>
          <a:p>
            <a:pPr marL="0" indent="0">
              <a:buNone/>
            </a:pPr>
            <a:r>
              <a:rPr lang="en-US" dirty="0"/>
              <a:t>	{ $group : {_id : "$item", </a:t>
            </a:r>
            <a:r>
              <a:rPr lang="en-US" dirty="0" err="1"/>
              <a:t>totalqty</a:t>
            </a:r>
            <a:r>
              <a:rPr lang="en-US" dirty="0"/>
              <a:t> : {$sum : "$</a:t>
            </a:r>
            <a:r>
              <a:rPr lang="en-US" dirty="0" err="1"/>
              <a:t>instock.qty</a:t>
            </a:r>
            <a:r>
              <a:rPr lang="en-US" dirty="0"/>
              <a:t>"}}}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400050" lvl="1" indent="0">
              <a:buNone/>
            </a:pPr>
            <a:endParaRPr lang="en-US" sz="1700" dirty="0"/>
          </a:p>
          <a:p>
            <a:pPr marL="400050" lvl="1" indent="0">
              <a:buNone/>
            </a:pPr>
            <a:r>
              <a:rPr lang="en-US" sz="1700" dirty="0"/>
              <a:t>{ "_id" : "notebook", "</a:t>
            </a:r>
            <a:r>
              <a:rPr lang="en-US" sz="1700" dirty="0" err="1"/>
              <a:t>totalqty</a:t>
            </a:r>
            <a:r>
              <a:rPr lang="en-US" sz="1700" dirty="0"/>
              <a:t>" : 5 }</a:t>
            </a:r>
          </a:p>
          <a:p>
            <a:pPr marL="400050" lvl="1" indent="0">
              <a:buNone/>
            </a:pPr>
            <a:r>
              <a:rPr lang="en-US" sz="1700" dirty="0"/>
              <a:t>{ "_id" : "postcard", "</a:t>
            </a:r>
            <a:r>
              <a:rPr lang="en-US" sz="1700" dirty="0" err="1"/>
              <a:t>totalqty</a:t>
            </a:r>
            <a:r>
              <a:rPr lang="en-US" sz="1700" dirty="0"/>
              <a:t>" : 50 }</a:t>
            </a:r>
          </a:p>
          <a:p>
            <a:pPr marL="400050" lvl="1" indent="0">
              <a:buNone/>
            </a:pPr>
            <a:r>
              <a:rPr lang="en-US" sz="1700" dirty="0"/>
              <a:t>{ "_id" : "journal", "</a:t>
            </a:r>
            <a:r>
              <a:rPr lang="en-US" sz="1700" dirty="0" err="1"/>
              <a:t>totalqty</a:t>
            </a:r>
            <a:r>
              <a:rPr lang="en-US" sz="1700" dirty="0"/>
              <a:t>" : 20 }</a:t>
            </a:r>
          </a:p>
          <a:p>
            <a:pPr marL="400050" lvl="1" indent="0">
              <a:buNone/>
            </a:pPr>
            <a:r>
              <a:rPr lang="en-US" sz="1700" dirty="0"/>
              <a:t>{ "_id" : "planner", "</a:t>
            </a:r>
            <a:r>
              <a:rPr lang="en-US" sz="1700" dirty="0" err="1"/>
              <a:t>totalqty</a:t>
            </a:r>
            <a:r>
              <a:rPr lang="en-US" sz="1700" dirty="0"/>
              <a:t>" : 45 }</a:t>
            </a:r>
          </a:p>
          <a:p>
            <a:pPr marL="400050" lvl="1" indent="0">
              <a:buNone/>
            </a:pPr>
            <a:r>
              <a:rPr lang="en-US" sz="1700" dirty="0"/>
              <a:t>{ "_id" : "paper", "</a:t>
            </a:r>
            <a:r>
              <a:rPr lang="en-US" sz="1700" dirty="0" err="1"/>
              <a:t>totalqty</a:t>
            </a:r>
            <a:r>
              <a:rPr lang="en-US" sz="1700" dirty="0"/>
              <a:t>" : 75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02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8A890-0E59-D241-AD93-1CD8C2CC08F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6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i="1" baseline="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C:\apps\Microsoft Office\Templates\Presentations\db-book.pot</Template>
  <TotalTime>78741</TotalTime>
  <Words>16473</Words>
  <Application>Microsoft Macintosh PowerPoint</Application>
  <PresentationFormat>On-screen Show (4:3)</PresentationFormat>
  <Paragraphs>2368</Paragraphs>
  <Slides>143</Slides>
  <Notes>65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143</vt:i4>
      </vt:variant>
    </vt:vector>
  </HeadingPairs>
  <TitlesOfParts>
    <vt:vector size="164" baseType="lpstr">
      <vt:lpstr>Arial</vt:lpstr>
      <vt:lpstr>Calibri</vt:lpstr>
      <vt:lpstr>Helvetica</vt:lpstr>
      <vt:lpstr>Helvetica Neue</vt:lpstr>
      <vt:lpstr>Lucida Sans Unicode</vt:lpstr>
      <vt:lpstr>Menlo</vt:lpstr>
      <vt:lpstr>Monotype Sorts</vt:lpstr>
      <vt:lpstr>Times New Roman</vt:lpstr>
      <vt:lpstr>Verdana</vt:lpstr>
      <vt:lpstr>Webdings</vt:lpstr>
      <vt:lpstr>Wingdings</vt:lpstr>
      <vt:lpstr>Wingdings 2</vt:lpstr>
      <vt:lpstr>Wingdings 3</vt:lpstr>
      <vt:lpstr>db-book</vt:lpstr>
      <vt:lpstr>Concourse</vt:lpstr>
      <vt:lpstr>2_db-5-grey</vt:lpstr>
      <vt:lpstr>4_db-5-grey</vt:lpstr>
      <vt:lpstr>1_db-5-grey</vt:lpstr>
      <vt:lpstr>1_Concourse</vt:lpstr>
      <vt:lpstr>Clip</vt:lpstr>
      <vt:lpstr>Equation</vt:lpstr>
      <vt:lpstr>CMSC424: Database Design  Module: NoSQL; Big Data Systems</vt:lpstr>
      <vt:lpstr>NoSQL and Big Data Systems: Motivation</vt:lpstr>
      <vt:lpstr>RDBMS: Application Scenarios</vt:lpstr>
      <vt:lpstr>RDBMS Evolution</vt:lpstr>
      <vt:lpstr>NoSQL + Big Data Systems: Motivation</vt:lpstr>
      <vt:lpstr>PowerPoint Presentation</vt:lpstr>
      <vt:lpstr>Some motivating scenarios</vt:lpstr>
      <vt:lpstr>Two Primary Use Cases</vt:lpstr>
      <vt:lpstr>Why (Parallel) Databases Don’t Work</vt:lpstr>
      <vt:lpstr>Examples of Systems</vt:lpstr>
      <vt:lpstr>What We Will Cover</vt:lpstr>
      <vt:lpstr>CMSC424: Database Design  Module: NoSQL; Big Data Systems</vt:lpstr>
      <vt:lpstr>Operations on Datasets</vt:lpstr>
      <vt:lpstr>Inputs and Outputs</vt:lpstr>
      <vt:lpstr>Operations on Datasets</vt:lpstr>
      <vt:lpstr>Select/Find/Match/Filter</vt:lpstr>
      <vt:lpstr>Select/Find/Match/Filter</vt:lpstr>
      <vt:lpstr>Project/Map</vt:lpstr>
      <vt:lpstr>Map Example</vt:lpstr>
      <vt:lpstr>Project/Map</vt:lpstr>
      <vt:lpstr>mapValues</vt:lpstr>
      <vt:lpstr>flatMap</vt:lpstr>
      <vt:lpstr>flatMap: Example</vt:lpstr>
      <vt:lpstr>Group(By)</vt:lpstr>
      <vt:lpstr>GroupBy Example</vt:lpstr>
      <vt:lpstr>Group(By) Aggregates</vt:lpstr>
      <vt:lpstr>Group(By) Aggregates</vt:lpstr>
      <vt:lpstr>Unnest</vt:lpstr>
      <vt:lpstr>Set Union/Intersection/Difference</vt:lpstr>
      <vt:lpstr>Cartesian Product</vt:lpstr>
      <vt:lpstr>Cartesian Product</vt:lpstr>
      <vt:lpstr>Joins</vt:lpstr>
      <vt:lpstr>Lookup</vt:lpstr>
      <vt:lpstr>Pivot</vt:lpstr>
      <vt:lpstr>Operations on Datasets</vt:lpstr>
      <vt:lpstr>Recap</vt:lpstr>
      <vt:lpstr>CMSC424: Database Design  Module: NoSQL; Big Data Systems</vt:lpstr>
      <vt:lpstr>Parallel and Distributed Architectures</vt:lpstr>
      <vt:lpstr>Parallel Architectures</vt:lpstr>
      <vt:lpstr>Parallel Architectures</vt:lpstr>
      <vt:lpstr>Parallel Architectures</vt:lpstr>
      <vt:lpstr>Parallel Systems</vt:lpstr>
      <vt:lpstr>Speed-Up and Scale-Up</vt:lpstr>
      <vt:lpstr>Factors Limiting Speedup and Scaleup</vt:lpstr>
      <vt:lpstr>What about “Distributed” Systems?</vt:lpstr>
      <vt:lpstr>Parallel or Distributed Systems</vt:lpstr>
      <vt:lpstr>Data Partitioning</vt:lpstr>
      <vt:lpstr>Data Replication</vt:lpstr>
      <vt:lpstr>Data Sharding + Replication</vt:lpstr>
      <vt:lpstr>Failures</vt:lpstr>
      <vt:lpstr>CMSC424: Database Design  Module: NoSQL; Big Data Systems</vt:lpstr>
      <vt:lpstr>Apache Spark</vt:lpstr>
      <vt:lpstr>Spark</vt:lpstr>
      <vt:lpstr>Resilient Distributed Dataset (RDD)</vt:lpstr>
      <vt:lpstr>Spark</vt:lpstr>
      <vt:lpstr>Example Spark Program</vt:lpstr>
      <vt:lpstr>Spark</vt:lpstr>
      <vt:lpstr>Spark: Map</vt:lpstr>
      <vt:lpstr>Spark: flatMap</vt:lpstr>
      <vt:lpstr>Spark: groupByKey</vt:lpstr>
      <vt:lpstr>Spark: reduceByKey</vt:lpstr>
      <vt:lpstr>Spark: join</vt:lpstr>
      <vt:lpstr>Spark: cogroup</vt:lpstr>
      <vt:lpstr>RDD Operations</vt:lpstr>
      <vt:lpstr>Dataframes Example</vt:lpstr>
      <vt:lpstr>Summary</vt:lpstr>
      <vt:lpstr>CMSC424: Database Design  Module: NoSQL; Big Data Systems</vt:lpstr>
      <vt:lpstr>MongoDB: History 1</vt:lpstr>
      <vt:lpstr>MongoDB: History 1</vt:lpstr>
      <vt:lpstr>MongoDB: History 2</vt:lpstr>
      <vt:lpstr>MongoDB: History 3</vt:lpstr>
      <vt:lpstr>MongoDB: History 4</vt:lpstr>
      <vt:lpstr>MongoDB Data Model </vt:lpstr>
      <vt:lpstr>MongoDB Data Model 2 </vt:lpstr>
      <vt:lpstr>MongoDB Query Language (MQL)</vt:lpstr>
      <vt:lpstr>Some MQL Principles : Dot (.) Notation</vt:lpstr>
      <vt:lpstr>Some MQL Principles : Dollar ($) Notation</vt:lpstr>
      <vt:lpstr>Retrieval Queries Template</vt:lpstr>
      <vt:lpstr>Retrieval Queries: Basic Queries</vt:lpstr>
      <vt:lpstr>Retrieval Queries: Nested Documents</vt:lpstr>
      <vt:lpstr>Retrieval Queries: Arrays</vt:lpstr>
      <vt:lpstr>Retrieval Queries: Arrays of Documents</vt:lpstr>
      <vt:lpstr>Retrieval Queries Template: Projection</vt:lpstr>
      <vt:lpstr>Retrieval Queries : Addendum</vt:lpstr>
      <vt:lpstr>Retrieval Queries: Summary</vt:lpstr>
      <vt:lpstr>What did we not cover?</vt:lpstr>
      <vt:lpstr>MongoDB Query Language (MQL)</vt:lpstr>
      <vt:lpstr>Aggregation Pipelines</vt:lpstr>
      <vt:lpstr>Next Set of Examples</vt:lpstr>
      <vt:lpstr>Grouping (with match/sort) Simple Example</vt:lpstr>
      <vt:lpstr>Grouping Syntax</vt:lpstr>
      <vt:lpstr>Multiple Attrib. Grouping Example</vt:lpstr>
      <vt:lpstr>Multiple Agg. Example</vt:lpstr>
      <vt:lpstr>Multiple Agg. with Vanilla Projection Example</vt:lpstr>
      <vt:lpstr>Multiple Agg. with Adv. Projection Example</vt:lpstr>
      <vt:lpstr>Advanced Projection vs. Vanilla Projection</vt:lpstr>
      <vt:lpstr>Aggregation Pipelines</vt:lpstr>
      <vt:lpstr>Unwinding Arrays</vt:lpstr>
      <vt:lpstr>Unwind: A Common Template</vt:lpstr>
      <vt:lpstr>Looking Up Other Collections</vt:lpstr>
      <vt:lpstr>Lookup… after some more projection</vt:lpstr>
      <vt:lpstr>Some Rules of Thumb when Writing Queries</vt:lpstr>
      <vt:lpstr>MongoDB Query Language (MQL)</vt:lpstr>
      <vt:lpstr>Update Queries: InsertMany</vt:lpstr>
      <vt:lpstr>Update Queries: UpdateMany</vt:lpstr>
      <vt:lpstr>Update Queries: UpdateMany 2</vt:lpstr>
      <vt:lpstr>MongoDB Internals</vt:lpstr>
      <vt:lpstr>MongoDB Internals</vt:lpstr>
      <vt:lpstr>MongoDB: Summary</vt:lpstr>
      <vt:lpstr>CMSC424: Database Design  Module: NoSQL; Big Data Systems</vt:lpstr>
      <vt:lpstr>Parallelizing Operations</vt:lpstr>
      <vt:lpstr>Setup</vt:lpstr>
      <vt:lpstr>Parallel Sort</vt:lpstr>
      <vt:lpstr>Parallel Sort</vt:lpstr>
      <vt:lpstr>Parallel Join</vt:lpstr>
      <vt:lpstr>Hash-based Parallel Join</vt:lpstr>
      <vt:lpstr>Fragment-and-Replicate Join</vt:lpstr>
      <vt:lpstr>Asymmetric Fragment and Replicate</vt:lpstr>
      <vt:lpstr>Grouping/Aggregation</vt:lpstr>
      <vt:lpstr>Scenario 1: Small # of Groups + Reduce</vt:lpstr>
      <vt:lpstr>Scenario 2: Large # of Groups + Reduce</vt:lpstr>
      <vt:lpstr>Scenario 3: Large # of Groups + No Reduce</vt:lpstr>
      <vt:lpstr>Other Relational Operations</vt:lpstr>
      <vt:lpstr>Other Relational Operations (Cont.)</vt:lpstr>
      <vt:lpstr>CMSC424: Database Design  Module: NoSQL; Big Data Systems</vt:lpstr>
      <vt:lpstr>Big Data; Storage Systems</vt:lpstr>
      <vt:lpstr>The MapReduce Paradigm</vt:lpstr>
      <vt:lpstr>MapReduce Framework</vt:lpstr>
      <vt:lpstr>MapReduce Framework</vt:lpstr>
      <vt:lpstr>Word Count Example</vt:lpstr>
      <vt:lpstr>MapReduce Framework: Word Count</vt:lpstr>
      <vt:lpstr>More Efficient Word Count</vt:lpstr>
      <vt:lpstr>Hadoop MapReduce</vt:lpstr>
      <vt:lpstr>CMSC424: Database Design  Module: NoSQL; Big Data Systems</vt:lpstr>
      <vt:lpstr>Big Data Storage Options</vt:lpstr>
      <vt:lpstr>Distributed File Systems</vt:lpstr>
      <vt:lpstr>Hadoop File System Architecture</vt:lpstr>
      <vt:lpstr>Key-Value Storage Systems</vt:lpstr>
      <vt:lpstr>Key-Value Storage Systems</vt:lpstr>
      <vt:lpstr>MongoDB</vt:lpstr>
      <vt:lpstr>Apache Cassandra</vt:lpstr>
      <vt:lpstr>Neo4j</vt:lpstr>
      <vt:lpstr>Summary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Amol Deshpande</cp:lastModifiedBy>
  <cp:revision>548</cp:revision>
  <cp:lastPrinted>1999-06-28T19:27:31Z</cp:lastPrinted>
  <dcterms:created xsi:type="dcterms:W3CDTF">2012-05-08T13:56:29Z</dcterms:created>
  <dcterms:modified xsi:type="dcterms:W3CDTF">2022-10-20T16:56:06Z</dcterms:modified>
</cp:coreProperties>
</file>